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
      <p:font typeface="Canva Sans Medium" charset="1" panose="020B0603030501040103"/>
      <p:regular r:id="rId30"/>
    </p:embeddedFont>
    <p:embeddedFont>
      <p:font typeface="Canva Sans Medium Italics" charset="1" panose="020B0603030501040103"/>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Smart Churn Prevention</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 Presented by Group - Insights </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1973083"/>
            <a:ext cx="10603727" cy="8679433"/>
          </a:xfrm>
          <a:prstGeom prst="rect">
            <a:avLst/>
          </a:prstGeom>
        </p:spPr>
        <p:txBody>
          <a:bodyPr anchor="t" rtlCol="false" tIns="0" lIns="0" bIns="0" rIns="0">
            <a:spAutoFit/>
          </a:bodyPr>
          <a:lstStyle/>
          <a:p>
            <a:pPr>
              <a:lnSpc>
                <a:spcPts val="4292"/>
              </a:lnSpc>
            </a:pPr>
            <a:r>
              <a:rPr lang="en-US" sz="3066">
                <a:solidFill>
                  <a:srgbClr val="000000"/>
                </a:solidFill>
                <a:latin typeface="Open Sans Light"/>
              </a:rPr>
              <a:t>It is a statistical technique used for dimensionality reduction in multivariate data analysis. It works by transforming the original variables into a new set of orthogonal variables, known as principal components, which capture the maximum variance in the data. This enables a simplified representation of the data while retaining the most important information.</a:t>
            </a:r>
          </a:p>
          <a:p>
            <a:pPr>
              <a:lnSpc>
                <a:spcPts val="4292"/>
              </a:lnSpc>
            </a:pPr>
          </a:p>
          <a:p>
            <a:pPr>
              <a:lnSpc>
                <a:spcPts val="4292"/>
              </a:lnSpc>
            </a:pPr>
            <a:r>
              <a:rPr lang="en-US" sz="3066">
                <a:solidFill>
                  <a:srgbClr val="000000"/>
                </a:solidFill>
                <a:latin typeface="Open Sans Light"/>
              </a:rPr>
              <a:t>Following PCA, we scaled our variables to ensure that those with larger variances do not unduly influence the principal components. This scaling process is crucial as it helps prevent variables with higher variances from disproportionately contributing to the principal components, thereby ensuring a more balanced representation of the data in the subsequent analysis.</a:t>
            </a:r>
          </a:p>
          <a:p>
            <a:pPr>
              <a:lnSpc>
                <a:spcPts val="5115"/>
              </a:lnSpc>
              <a:spcBef>
                <a:spcPct val="0"/>
              </a:spcBef>
            </a:pPr>
          </a:p>
        </p:txBody>
      </p:sp>
      <p:sp>
        <p:nvSpPr>
          <p:cNvPr name="Freeform 4" id="4"/>
          <p:cNvSpPr/>
          <p:nvPr/>
        </p:nvSpPr>
        <p:spPr>
          <a:xfrm flipH="false" flipV="false" rot="0">
            <a:off x="12161779" y="3239196"/>
            <a:ext cx="4891466" cy="4891466"/>
          </a:xfrm>
          <a:custGeom>
            <a:avLst/>
            <a:gdLst/>
            <a:ahLst/>
            <a:cxnLst/>
            <a:rect r="r" b="b" t="t" l="l"/>
            <a:pathLst>
              <a:path h="4891466" w="4891466">
                <a:moveTo>
                  <a:pt x="0" y="0"/>
                </a:moveTo>
                <a:lnTo>
                  <a:pt x="4891466" y="0"/>
                </a:lnTo>
                <a:lnTo>
                  <a:pt x="4891466" y="4891466"/>
                </a:lnTo>
                <a:lnTo>
                  <a:pt x="0" y="4891466"/>
                </a:lnTo>
                <a:lnTo>
                  <a:pt x="0" y="0"/>
                </a:lnTo>
                <a:close/>
              </a:path>
            </a:pathLst>
          </a:custGeom>
          <a:blipFill>
            <a:blip r:embed="rId3"/>
            <a:stretch>
              <a:fillRect l="0" t="0" r="0" b="0"/>
            </a:stretch>
          </a:blipFill>
        </p:spPr>
      </p:sp>
      <p:sp>
        <p:nvSpPr>
          <p:cNvPr name="TextBox 5" id="5"/>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Principal Component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846057" y="241200"/>
            <a:ext cx="10595886" cy="6905002"/>
          </a:xfrm>
          <a:custGeom>
            <a:avLst/>
            <a:gdLst/>
            <a:ahLst/>
            <a:cxnLst/>
            <a:rect r="r" b="b" t="t" l="l"/>
            <a:pathLst>
              <a:path h="6905002" w="10595886">
                <a:moveTo>
                  <a:pt x="0" y="0"/>
                </a:moveTo>
                <a:lnTo>
                  <a:pt x="10595886" y="0"/>
                </a:lnTo>
                <a:lnTo>
                  <a:pt x="10595886" y="6905002"/>
                </a:lnTo>
                <a:lnTo>
                  <a:pt x="0" y="6905002"/>
                </a:lnTo>
                <a:lnTo>
                  <a:pt x="0" y="0"/>
                </a:lnTo>
                <a:close/>
              </a:path>
            </a:pathLst>
          </a:custGeom>
          <a:blipFill>
            <a:blip r:embed="rId3"/>
            <a:stretch>
              <a:fillRect l="0" t="-3897" r="-837" b="-1070"/>
            </a:stretch>
          </a:blipFill>
        </p:spPr>
      </p:sp>
      <p:sp>
        <p:nvSpPr>
          <p:cNvPr name="TextBox 4" id="4"/>
          <p:cNvSpPr txBox="true"/>
          <p:nvPr/>
        </p:nvSpPr>
        <p:spPr>
          <a:xfrm rot="0">
            <a:off x="901349" y="7724775"/>
            <a:ext cx="17139311" cy="1533525"/>
          </a:xfrm>
          <a:prstGeom prst="rect">
            <a:avLst/>
          </a:prstGeom>
        </p:spPr>
        <p:txBody>
          <a:bodyPr anchor="t" rtlCol="false" tIns="0" lIns="0" bIns="0" rIns="0">
            <a:spAutoFit/>
          </a:bodyPr>
          <a:lstStyle/>
          <a:p>
            <a:pPr marL="0" indent="0" lvl="0">
              <a:lnSpc>
                <a:spcPts val="4050"/>
              </a:lnSpc>
              <a:spcBef>
                <a:spcPct val="0"/>
              </a:spcBef>
            </a:pPr>
            <a:r>
              <a:rPr lang="en-US" sz="3000" spc="179">
                <a:solidFill>
                  <a:srgbClr val="000000"/>
                </a:solidFill>
                <a:latin typeface="DM Sans"/>
              </a:rPr>
              <a:t>Our objective was to preserve 80 percent of the total variation. Hence, we will select the first 8 principal components, as they collectively explained the cumulative proportion of variance necessary to meet our predetermined threshold.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615231" y="2200086"/>
            <a:ext cx="17048560" cy="2174875"/>
          </a:xfrm>
          <a:prstGeom prst="rect">
            <a:avLst/>
          </a:prstGeom>
        </p:spPr>
        <p:txBody>
          <a:bodyPr anchor="t" rtlCol="false" tIns="0" lIns="0" bIns="0" rIns="0">
            <a:spAutoFit/>
          </a:bodyPr>
          <a:lstStyle/>
          <a:p>
            <a:pPr>
              <a:lnSpc>
                <a:spcPts val="3499"/>
              </a:lnSpc>
            </a:pPr>
            <a:r>
              <a:rPr lang="en-US" sz="2499">
                <a:solidFill>
                  <a:srgbClr val="000000"/>
                </a:solidFill>
                <a:latin typeface="Open Sans Light"/>
              </a:rPr>
              <a:t>K-means clustering is a popular unsupervised machine learning algorithm used for partitioning data into distinct groups or clusters based on similarity patterns among data points. It works by iteratively assigning each data point to the nearest cluster centroid and then recalculating the centroids based on the mean of the points assigned to each cluster.</a:t>
            </a:r>
          </a:p>
          <a:p>
            <a:pPr>
              <a:lnSpc>
                <a:spcPts val="3499"/>
              </a:lnSpc>
            </a:pPr>
            <a:r>
              <a:rPr lang="en-US" sz="2499">
                <a:solidFill>
                  <a:srgbClr val="000000"/>
                </a:solidFill>
                <a:latin typeface="Open Sans Light"/>
              </a:rPr>
              <a:t>So, our first goal is to identify the optimal number of clusters (“k”) for our dataset.</a:t>
            </a:r>
          </a:p>
          <a:p>
            <a:pPr>
              <a:lnSpc>
                <a:spcPts val="3499"/>
              </a:lnSpc>
              <a:spcBef>
                <a:spcPct val="0"/>
              </a:spcBef>
            </a:pPr>
            <a:r>
              <a:rPr lang="en-US" sz="2499">
                <a:solidFill>
                  <a:srgbClr val="000000"/>
                </a:solidFill>
                <a:latin typeface="Open Sans Light"/>
              </a:rPr>
              <a:t>For this we have used </a:t>
            </a:r>
            <a:r>
              <a:rPr lang="en-US" sz="2499">
                <a:solidFill>
                  <a:srgbClr val="000000"/>
                </a:solidFill>
                <a:latin typeface="Open Sans Bold"/>
              </a:rPr>
              <a:t>ELBOW METHOD</a:t>
            </a:r>
            <a:r>
              <a:rPr lang="en-US" sz="2499">
                <a:solidFill>
                  <a:srgbClr val="000000"/>
                </a:solidFill>
                <a:latin typeface="Open Sans Light"/>
              </a:rPr>
              <a:t>. We decided to go with 4 clusters.</a:t>
            </a:r>
          </a:p>
        </p:txBody>
      </p:sp>
      <p:sp>
        <p:nvSpPr>
          <p:cNvPr name="Freeform 4" id="4"/>
          <p:cNvSpPr/>
          <p:nvPr/>
        </p:nvSpPr>
        <p:spPr>
          <a:xfrm flipH="false" flipV="false" rot="0">
            <a:off x="4728437" y="4490732"/>
            <a:ext cx="8831125" cy="5600226"/>
          </a:xfrm>
          <a:custGeom>
            <a:avLst/>
            <a:gdLst/>
            <a:ahLst/>
            <a:cxnLst/>
            <a:rect r="r" b="b" t="t" l="l"/>
            <a:pathLst>
              <a:path h="5600226" w="8831125">
                <a:moveTo>
                  <a:pt x="0" y="0"/>
                </a:moveTo>
                <a:lnTo>
                  <a:pt x="8831126" y="0"/>
                </a:lnTo>
                <a:lnTo>
                  <a:pt x="8831126" y="5600226"/>
                </a:lnTo>
                <a:lnTo>
                  <a:pt x="0" y="5600226"/>
                </a:lnTo>
                <a:lnTo>
                  <a:pt x="0" y="0"/>
                </a:lnTo>
                <a:close/>
              </a:path>
            </a:pathLst>
          </a:custGeom>
          <a:blipFill>
            <a:blip r:embed="rId3"/>
            <a:stretch>
              <a:fillRect l="0" t="0" r="0" b="0"/>
            </a:stretch>
          </a:blipFill>
        </p:spPr>
      </p:sp>
      <p:sp>
        <p:nvSpPr>
          <p:cNvPr name="TextBox 5" id="5"/>
          <p:cNvSpPr txBox="true"/>
          <p:nvPr/>
        </p:nvSpPr>
        <p:spPr>
          <a:xfrm rot="0">
            <a:off x="1028700" y="592769"/>
            <a:ext cx="16230600" cy="1043312"/>
          </a:xfrm>
          <a:prstGeom prst="rect">
            <a:avLst/>
          </a:prstGeom>
        </p:spPr>
        <p:txBody>
          <a:bodyPr anchor="t" rtlCol="false" tIns="0" lIns="0" bIns="0" rIns="0">
            <a:spAutoFit/>
          </a:bodyPr>
          <a:lstStyle/>
          <a:p>
            <a:pPr algn="ctr">
              <a:lnSpc>
                <a:spcPts val="7760"/>
              </a:lnSpc>
            </a:pPr>
            <a:r>
              <a:rPr lang="en-US" sz="8000">
                <a:solidFill>
                  <a:srgbClr val="000000"/>
                </a:solidFill>
                <a:latin typeface="DM Sans Bold"/>
              </a:rPr>
              <a:t>Clustering (K-MEANS)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16766" y="1962950"/>
            <a:ext cx="8814781" cy="6062798"/>
          </a:xfrm>
          <a:custGeom>
            <a:avLst/>
            <a:gdLst/>
            <a:ahLst/>
            <a:cxnLst/>
            <a:rect r="r" b="b" t="t" l="l"/>
            <a:pathLst>
              <a:path h="6062798" w="8814781">
                <a:moveTo>
                  <a:pt x="0" y="0"/>
                </a:moveTo>
                <a:lnTo>
                  <a:pt x="8814780" y="0"/>
                </a:lnTo>
                <a:lnTo>
                  <a:pt x="8814780" y="6062797"/>
                </a:lnTo>
                <a:lnTo>
                  <a:pt x="0" y="6062797"/>
                </a:lnTo>
                <a:lnTo>
                  <a:pt x="0" y="0"/>
                </a:lnTo>
                <a:close/>
              </a:path>
            </a:pathLst>
          </a:custGeom>
          <a:blipFill>
            <a:blip r:embed="rId3"/>
            <a:stretch>
              <a:fillRect l="0" t="0" r="0" b="0"/>
            </a:stretch>
          </a:blipFill>
        </p:spPr>
      </p:sp>
      <p:sp>
        <p:nvSpPr>
          <p:cNvPr name="Freeform 4" id="4"/>
          <p:cNvSpPr/>
          <p:nvPr/>
        </p:nvSpPr>
        <p:spPr>
          <a:xfrm flipH="false" flipV="false" rot="0">
            <a:off x="9671993" y="2007961"/>
            <a:ext cx="8338033" cy="5972775"/>
          </a:xfrm>
          <a:custGeom>
            <a:avLst/>
            <a:gdLst/>
            <a:ahLst/>
            <a:cxnLst/>
            <a:rect r="r" b="b" t="t" l="l"/>
            <a:pathLst>
              <a:path h="5972775" w="8338033">
                <a:moveTo>
                  <a:pt x="0" y="0"/>
                </a:moveTo>
                <a:lnTo>
                  <a:pt x="8338033" y="0"/>
                </a:lnTo>
                <a:lnTo>
                  <a:pt x="8338033" y="5972775"/>
                </a:lnTo>
                <a:lnTo>
                  <a:pt x="0" y="5972775"/>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028700" y="2155009"/>
            <a:ext cx="16705253" cy="7449135"/>
          </a:xfrm>
          <a:prstGeom prst="rect">
            <a:avLst/>
          </a:prstGeom>
        </p:spPr>
        <p:txBody>
          <a:bodyPr anchor="t" rtlCol="false" tIns="0" lIns="0" bIns="0" rIns="0">
            <a:spAutoFit/>
          </a:bodyPr>
          <a:lstStyle/>
          <a:p>
            <a:pPr>
              <a:lnSpc>
                <a:spcPts val="4980"/>
              </a:lnSpc>
            </a:pPr>
            <a:r>
              <a:rPr lang="en-US" sz="3557">
                <a:solidFill>
                  <a:srgbClr val="000000"/>
                </a:solidFill>
                <a:latin typeface="Open Sans Light"/>
              </a:rPr>
              <a:t>Our analysis employs a two-step sampling approach for representativeness and reliability. We integrate Stratified Sampling with Simple Random Sampling Without Replacement (SRSWOR):</a:t>
            </a:r>
          </a:p>
          <a:p>
            <a:pPr marL="768115" indent="-384057" lvl="1">
              <a:lnSpc>
                <a:spcPts val="4980"/>
              </a:lnSpc>
              <a:buAutoNum type="arabicPeriod" startAt="1"/>
            </a:pPr>
            <a:r>
              <a:rPr lang="en-US" sz="3557">
                <a:solidFill>
                  <a:srgbClr val="000000"/>
                </a:solidFill>
                <a:latin typeface="Open Sans Light"/>
              </a:rPr>
              <a:t>Stratified Sampling: We categorize the dataset based on key demographic indicators (Age) to preserve diversity. </a:t>
            </a:r>
            <a:r>
              <a:rPr lang="en-US" sz="3557">
                <a:solidFill>
                  <a:srgbClr val="000000"/>
                </a:solidFill>
                <a:latin typeface="Open Sans Light"/>
              </a:rPr>
              <a:t>For instance, age groups like teenagers, young adults, middle-aged, and seniors ensure comprehensive representation.</a:t>
            </a:r>
          </a:p>
          <a:p>
            <a:pPr marL="768115" indent="-384057" lvl="1">
              <a:lnSpc>
                <a:spcPts val="4980"/>
              </a:lnSpc>
              <a:buAutoNum type="arabicPeriod" startAt="1"/>
            </a:pPr>
            <a:r>
              <a:rPr lang="en-US" sz="3557">
                <a:solidFill>
                  <a:srgbClr val="000000"/>
                </a:solidFill>
                <a:latin typeface="Open Sans Light"/>
              </a:rPr>
              <a:t>SRSWOR: Random selection from each stratum without replacement ensures uniqueness and eliminates bias. This approach produces a representative and diverse sample across age segments, ensuring validity.</a:t>
            </a:r>
          </a:p>
          <a:p>
            <a:pPr>
              <a:lnSpc>
                <a:spcPts val="4980"/>
              </a:lnSpc>
            </a:pPr>
          </a:p>
          <a:p>
            <a:pPr>
              <a:lnSpc>
                <a:spcPts val="4980"/>
              </a:lnSpc>
              <a:spcBef>
                <a:spcPct val="0"/>
              </a:spcBef>
            </a:pPr>
            <a:r>
              <a:rPr lang="en-US" sz="3557">
                <a:solidFill>
                  <a:srgbClr val="000000"/>
                </a:solidFill>
                <a:latin typeface="Open Sans Light"/>
              </a:rPr>
              <a:t>This combined approach captures population heterogeneity, enhancing accuracy and bolstering analytical integrity.</a:t>
            </a:r>
          </a:p>
        </p:txBody>
      </p:sp>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Sampling Methodology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3094" y="3241486"/>
            <a:ext cx="7534480" cy="3804028"/>
          </a:xfrm>
          <a:custGeom>
            <a:avLst/>
            <a:gdLst/>
            <a:ahLst/>
            <a:cxnLst/>
            <a:rect r="r" b="b" t="t" l="l"/>
            <a:pathLst>
              <a:path h="3804028" w="7534480">
                <a:moveTo>
                  <a:pt x="0" y="0"/>
                </a:moveTo>
                <a:lnTo>
                  <a:pt x="7534480" y="0"/>
                </a:lnTo>
                <a:lnTo>
                  <a:pt x="7534480" y="3804028"/>
                </a:lnTo>
                <a:lnTo>
                  <a:pt x="0" y="3804028"/>
                </a:lnTo>
                <a:lnTo>
                  <a:pt x="0" y="0"/>
                </a:lnTo>
                <a:close/>
              </a:path>
            </a:pathLst>
          </a:custGeom>
          <a:blipFill>
            <a:blip r:embed="rId3"/>
            <a:stretch>
              <a:fillRect l="0" t="-1528" r="0" b="-1528"/>
            </a:stretch>
          </a:blipFill>
        </p:spPr>
      </p:sp>
      <p:sp>
        <p:nvSpPr>
          <p:cNvPr name="TextBox 4" id="4"/>
          <p:cNvSpPr txBox="true"/>
          <p:nvPr/>
        </p:nvSpPr>
        <p:spPr>
          <a:xfrm rot="0">
            <a:off x="1028700" y="2526608"/>
            <a:ext cx="7593672" cy="6450872"/>
          </a:xfrm>
          <a:prstGeom prst="rect">
            <a:avLst/>
          </a:prstGeom>
        </p:spPr>
        <p:txBody>
          <a:bodyPr anchor="t" rtlCol="false" tIns="0" lIns="0" bIns="0" rIns="0">
            <a:spAutoFit/>
          </a:bodyPr>
          <a:lstStyle/>
          <a:p>
            <a:pPr>
              <a:lnSpc>
                <a:spcPts val="5115"/>
              </a:lnSpc>
            </a:pPr>
            <a:r>
              <a:rPr lang="en-US" sz="3653">
                <a:solidFill>
                  <a:srgbClr val="000000"/>
                </a:solidFill>
                <a:latin typeface="Open Sans Light"/>
              </a:rPr>
              <a:t>Using the sample that we have obtained, we calculate the confidence interval in which we expect the population churn rate to lie in with 95% confidence.</a:t>
            </a:r>
          </a:p>
          <a:p>
            <a:pPr>
              <a:lnSpc>
                <a:spcPts val="5115"/>
              </a:lnSpc>
            </a:pPr>
          </a:p>
          <a:p>
            <a:pPr>
              <a:lnSpc>
                <a:spcPts val="5115"/>
              </a:lnSpc>
            </a:pPr>
          </a:p>
          <a:p>
            <a:pPr>
              <a:lnSpc>
                <a:spcPts val="5115"/>
              </a:lnSpc>
            </a:pPr>
          </a:p>
          <a:p>
            <a:pPr>
              <a:lnSpc>
                <a:spcPts val="5115"/>
              </a:lnSpc>
              <a:spcBef>
                <a:spcPct val="0"/>
              </a:spcBef>
            </a:pPr>
            <a:r>
              <a:rPr lang="en-US" sz="3653">
                <a:solidFill>
                  <a:srgbClr val="000000"/>
                </a:solidFill>
                <a:latin typeface="Open Sans Light"/>
              </a:rPr>
              <a:t>After calculation, the interval comes out to be  </a:t>
            </a:r>
            <a:r>
              <a:rPr lang="en-US" sz="3653">
                <a:solidFill>
                  <a:srgbClr val="000000"/>
                </a:solidFill>
                <a:latin typeface="Open Sans Bold"/>
              </a:rPr>
              <a:t>[0.1707, 0.2199]</a:t>
            </a:r>
            <a:r>
              <a:rPr lang="en-US" sz="3653">
                <a:solidFill>
                  <a:srgbClr val="000000"/>
                </a:solidFill>
                <a:latin typeface="Open Sans Light"/>
              </a:rPr>
              <a:t>.</a:t>
            </a:r>
          </a:p>
        </p:txBody>
      </p:sp>
      <p:sp>
        <p:nvSpPr>
          <p:cNvPr name="TextBox 5" id="5"/>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Confidence Interval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67917" y="2155009"/>
            <a:ext cx="17813351" cy="7415530"/>
          </a:xfrm>
          <a:prstGeom prst="rect">
            <a:avLst/>
          </a:prstGeom>
        </p:spPr>
        <p:txBody>
          <a:bodyPr anchor="t" rtlCol="false" tIns="0" lIns="0" bIns="0" rIns="0">
            <a:spAutoFit/>
          </a:bodyPr>
          <a:lstStyle/>
          <a:p>
            <a:pPr>
              <a:lnSpc>
                <a:spcPts val="3919"/>
              </a:lnSpc>
            </a:pPr>
            <a:r>
              <a:rPr lang="en-US" sz="2799">
                <a:solidFill>
                  <a:srgbClr val="000000"/>
                </a:solidFill>
                <a:latin typeface="Open Sans Light"/>
              </a:rPr>
              <a:t>To demonstrate the concept of hypothesis testing, we make a hypothesis that 20% of all customers exit the program. The opposite of this hypothesis is another hypothesis that more than or less than 20% customers exit the program.</a:t>
            </a:r>
          </a:p>
          <a:p>
            <a:pPr>
              <a:lnSpc>
                <a:spcPts val="3919"/>
              </a:lnSpc>
            </a:pPr>
            <a:r>
              <a:rPr lang="en-US" sz="2799">
                <a:solidFill>
                  <a:srgbClr val="000000"/>
                </a:solidFill>
                <a:latin typeface="Open Sans Light"/>
              </a:rPr>
              <a:t>The first hypothesis is called the </a:t>
            </a:r>
            <a:r>
              <a:rPr lang="en-US" sz="2799">
                <a:solidFill>
                  <a:srgbClr val="000000"/>
                </a:solidFill>
                <a:latin typeface="Open Sans Bold"/>
              </a:rPr>
              <a:t>Null hypothesis</a:t>
            </a:r>
            <a:r>
              <a:rPr lang="en-US" sz="2799">
                <a:solidFill>
                  <a:srgbClr val="000000"/>
                </a:solidFill>
                <a:latin typeface="Open Sans Light"/>
              </a:rPr>
              <a:t> and the second hypothesis is called the </a:t>
            </a:r>
            <a:r>
              <a:rPr lang="en-US" sz="2799">
                <a:solidFill>
                  <a:srgbClr val="000000"/>
                </a:solidFill>
                <a:latin typeface="Open Sans Bold"/>
              </a:rPr>
              <a:t>Alternate Hypothesis</a:t>
            </a:r>
            <a:r>
              <a:rPr lang="en-US" sz="2799">
                <a:solidFill>
                  <a:srgbClr val="000000"/>
                </a:solidFill>
                <a:latin typeface="Open Sans Light"/>
              </a:rPr>
              <a:t>.</a:t>
            </a:r>
          </a:p>
          <a:p>
            <a:pPr>
              <a:lnSpc>
                <a:spcPts val="3919"/>
              </a:lnSpc>
            </a:pPr>
          </a:p>
          <a:p>
            <a:pPr>
              <a:lnSpc>
                <a:spcPts val="3919"/>
              </a:lnSpc>
            </a:pPr>
            <a:r>
              <a:rPr lang="en-US" sz="2799">
                <a:solidFill>
                  <a:srgbClr val="000000"/>
                </a:solidFill>
                <a:latin typeface="Open Sans Bold"/>
              </a:rPr>
              <a:t>P-value</a:t>
            </a:r>
            <a:r>
              <a:rPr lang="en-US" sz="2799">
                <a:solidFill>
                  <a:srgbClr val="000000"/>
                </a:solidFill>
                <a:latin typeface="Open Sans Light"/>
              </a:rPr>
              <a:t>: The p-value in statistics represents the probability of obtaining results as extreme as or more extreme than the observed results, assuming the null hypothesis is true. It serves as a measure to determine the strength of evidence against the null hypothesis in a hypothesis test. A smaller p-value suggests stronger evidence against the null hypothesis, leading to its rejection in favor of an alternative hypothesis.</a:t>
            </a:r>
          </a:p>
          <a:p>
            <a:pPr>
              <a:lnSpc>
                <a:spcPts val="3919"/>
              </a:lnSpc>
            </a:pPr>
          </a:p>
          <a:p>
            <a:pPr>
              <a:lnSpc>
                <a:spcPts val="3919"/>
              </a:lnSpc>
            </a:pPr>
            <a:r>
              <a:rPr lang="en-US" sz="2799">
                <a:solidFill>
                  <a:srgbClr val="000000"/>
                </a:solidFill>
                <a:latin typeface="Open Sans Light"/>
              </a:rPr>
              <a:t>For the sample we have obtained, the code calculates the P-value using the standard approach.</a:t>
            </a:r>
          </a:p>
          <a:p>
            <a:pPr>
              <a:lnSpc>
                <a:spcPts val="3919"/>
              </a:lnSpc>
            </a:pPr>
            <a:r>
              <a:rPr lang="en-US" sz="2799">
                <a:solidFill>
                  <a:srgbClr val="000000"/>
                </a:solidFill>
                <a:latin typeface="Open Sans Light"/>
              </a:rPr>
              <a:t>The P-value turns out to be: </a:t>
            </a:r>
            <a:r>
              <a:rPr lang="en-US" sz="2799">
                <a:solidFill>
                  <a:srgbClr val="000000"/>
                </a:solidFill>
                <a:latin typeface="Open Sans Bold"/>
              </a:rPr>
              <a:t>0.7158385</a:t>
            </a:r>
          </a:p>
          <a:p>
            <a:pPr>
              <a:lnSpc>
                <a:spcPts val="3919"/>
              </a:lnSpc>
            </a:pPr>
            <a:r>
              <a:rPr lang="en-US" sz="2799">
                <a:solidFill>
                  <a:srgbClr val="000000"/>
                </a:solidFill>
                <a:latin typeface="Open Sans Light"/>
              </a:rPr>
              <a:t>The value is significant enough for us to </a:t>
            </a:r>
            <a:r>
              <a:rPr lang="en-US" sz="2799">
                <a:solidFill>
                  <a:srgbClr val="000000"/>
                </a:solidFill>
                <a:latin typeface="Open Sans Bold"/>
              </a:rPr>
              <a:t>not be able to reject the Null hypothesis.</a:t>
            </a:r>
          </a:p>
          <a:p>
            <a:pPr>
              <a:lnSpc>
                <a:spcPts val="3919"/>
              </a:lnSpc>
              <a:spcBef>
                <a:spcPct val="0"/>
              </a:spcBef>
            </a:pPr>
          </a:p>
        </p:txBody>
      </p:sp>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Hypothesis Testing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45781" y="3148398"/>
            <a:ext cx="6777372" cy="5554787"/>
          </a:xfrm>
          <a:custGeom>
            <a:avLst/>
            <a:gdLst/>
            <a:ahLst/>
            <a:cxnLst/>
            <a:rect r="r" b="b" t="t" l="l"/>
            <a:pathLst>
              <a:path h="5554787" w="6777372">
                <a:moveTo>
                  <a:pt x="0" y="0"/>
                </a:moveTo>
                <a:lnTo>
                  <a:pt x="6777372" y="0"/>
                </a:lnTo>
                <a:lnTo>
                  <a:pt x="6777372" y="5554787"/>
                </a:lnTo>
                <a:lnTo>
                  <a:pt x="0" y="5554787"/>
                </a:lnTo>
                <a:lnTo>
                  <a:pt x="0" y="0"/>
                </a:lnTo>
                <a:close/>
              </a:path>
            </a:pathLst>
          </a:custGeom>
          <a:blipFill>
            <a:blip r:embed="rId3"/>
            <a:stretch>
              <a:fillRect l="0" t="0" r="0" b="0"/>
            </a:stretch>
          </a:blipFill>
        </p:spPr>
      </p:sp>
      <p:sp>
        <p:nvSpPr>
          <p:cNvPr name="TextBox 4" id="4"/>
          <p:cNvSpPr txBox="true"/>
          <p:nvPr/>
        </p:nvSpPr>
        <p:spPr>
          <a:xfrm rot="0">
            <a:off x="797157" y="2536133"/>
            <a:ext cx="9575343" cy="6722167"/>
          </a:xfrm>
          <a:prstGeom prst="rect">
            <a:avLst/>
          </a:prstGeom>
        </p:spPr>
        <p:txBody>
          <a:bodyPr anchor="t" rtlCol="false" tIns="0" lIns="0" bIns="0" rIns="0">
            <a:spAutoFit/>
          </a:bodyPr>
          <a:lstStyle/>
          <a:p>
            <a:pPr>
              <a:lnSpc>
                <a:spcPts val="4102"/>
              </a:lnSpc>
              <a:spcBef>
                <a:spcPct val="0"/>
              </a:spcBef>
            </a:pPr>
            <a:r>
              <a:rPr lang="en-US" sz="2930">
                <a:solidFill>
                  <a:srgbClr val="000000"/>
                </a:solidFill>
                <a:latin typeface="Open Sans Light"/>
              </a:rPr>
              <a:t>SMOTE tackles class imbalance in machine learning by generating synthetic samples for the minority class, balancing dataset distribution. It identifies nearest neighbors, creating synthetic instances along connecting lines until balance is achieved. This nuanced approach broadens feature space exploration, aiding models in learning generalized patterns and improving performance on imbalanced datasets. However, effectiveness relies on dense minority class instances and quality of original samples; sparse data or high dimensionality may compromise results. Overall, SMOTE enhances model accuracy by balancing class distribution through synthetic minority class examples.</a:t>
            </a:r>
          </a:p>
        </p:txBody>
      </p:sp>
      <p:sp>
        <p:nvSpPr>
          <p:cNvPr name="TextBox 5" id="5"/>
          <p:cNvSpPr txBox="true"/>
          <p:nvPr/>
        </p:nvSpPr>
        <p:spPr>
          <a:xfrm rot="0">
            <a:off x="1028700" y="873928"/>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SMOTE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2508" y="3606504"/>
            <a:ext cx="6848052" cy="4891466"/>
          </a:xfrm>
          <a:custGeom>
            <a:avLst/>
            <a:gdLst/>
            <a:ahLst/>
            <a:cxnLst/>
            <a:rect r="r" b="b" t="t" l="l"/>
            <a:pathLst>
              <a:path h="4891466" w="6848052">
                <a:moveTo>
                  <a:pt x="0" y="0"/>
                </a:moveTo>
                <a:lnTo>
                  <a:pt x="6848052" y="0"/>
                </a:lnTo>
                <a:lnTo>
                  <a:pt x="6848052" y="4891465"/>
                </a:lnTo>
                <a:lnTo>
                  <a:pt x="0" y="4891465"/>
                </a:lnTo>
                <a:lnTo>
                  <a:pt x="0" y="0"/>
                </a:lnTo>
                <a:close/>
              </a:path>
            </a:pathLst>
          </a:custGeom>
          <a:blipFill>
            <a:blip r:embed="rId2"/>
            <a:stretch>
              <a:fillRect l="0" t="0" r="0" b="0"/>
            </a:stretch>
          </a:blipFill>
        </p:spPr>
      </p:sp>
      <p:sp>
        <p:nvSpPr>
          <p:cNvPr name="AutoShape 3" id="3"/>
          <p:cNvSpPr/>
          <p:nvPr/>
        </p:nvSpPr>
        <p:spPr>
          <a:xfrm>
            <a:off x="5595654" y="6052236"/>
            <a:ext cx="1178989" cy="0"/>
          </a:xfrm>
          <a:prstGeom prst="line">
            <a:avLst/>
          </a:prstGeom>
          <a:ln cap="flat" w="38100">
            <a:solidFill>
              <a:srgbClr val="FF3131"/>
            </a:solidFill>
            <a:prstDash val="solid"/>
            <a:headEnd type="none" len="sm" w="sm"/>
            <a:tailEnd type="none" len="sm" w="sm"/>
          </a:ln>
        </p:spPr>
      </p:sp>
      <p:sp>
        <p:nvSpPr>
          <p:cNvPr name="AutoShape 4" id="4"/>
          <p:cNvSpPr/>
          <p:nvPr/>
        </p:nvSpPr>
        <p:spPr>
          <a:xfrm>
            <a:off x="6793693" y="5258272"/>
            <a:ext cx="0" cy="793964"/>
          </a:xfrm>
          <a:prstGeom prst="line">
            <a:avLst/>
          </a:prstGeom>
          <a:ln cap="flat" w="38100">
            <a:solidFill>
              <a:srgbClr val="FF3131"/>
            </a:solidFill>
            <a:prstDash val="solid"/>
            <a:headEnd type="none" len="sm" w="sm"/>
            <a:tailEnd type="none" len="sm" w="sm"/>
          </a:ln>
        </p:spPr>
      </p:sp>
      <p:sp>
        <p:nvSpPr>
          <p:cNvPr name="AutoShape 5" id="5"/>
          <p:cNvSpPr/>
          <p:nvPr/>
        </p:nvSpPr>
        <p:spPr>
          <a:xfrm>
            <a:off x="5595654" y="5239222"/>
            <a:ext cx="0" cy="793964"/>
          </a:xfrm>
          <a:prstGeom prst="line">
            <a:avLst/>
          </a:prstGeom>
          <a:ln cap="flat" w="38100">
            <a:solidFill>
              <a:srgbClr val="FF3131"/>
            </a:solidFill>
            <a:prstDash val="solid"/>
            <a:headEnd type="none" len="sm" w="sm"/>
            <a:tailEnd type="none" len="sm" w="sm"/>
          </a:ln>
        </p:spPr>
      </p:sp>
      <p:sp>
        <p:nvSpPr>
          <p:cNvPr name="AutoShape 6" id="6"/>
          <p:cNvSpPr/>
          <p:nvPr/>
        </p:nvSpPr>
        <p:spPr>
          <a:xfrm>
            <a:off x="5595654" y="5277322"/>
            <a:ext cx="1178989" cy="0"/>
          </a:xfrm>
          <a:prstGeom prst="line">
            <a:avLst/>
          </a:prstGeom>
          <a:ln cap="flat" w="38100">
            <a:solidFill>
              <a:srgbClr val="FF3131"/>
            </a:solidFill>
            <a:prstDash val="solid"/>
            <a:headEnd type="none" len="sm" w="sm"/>
            <a:tailEnd type="none" len="sm" w="sm"/>
          </a:ln>
        </p:spPr>
      </p:sp>
      <p:sp>
        <p:nvSpPr>
          <p:cNvPr name="TextBox 7" id="7"/>
          <p:cNvSpPr txBox="true"/>
          <p:nvPr/>
        </p:nvSpPr>
        <p:spPr>
          <a:xfrm rot="0">
            <a:off x="1372508" y="122062"/>
            <a:ext cx="8083410" cy="1113039"/>
          </a:xfrm>
          <a:prstGeom prst="rect">
            <a:avLst/>
          </a:prstGeom>
        </p:spPr>
        <p:txBody>
          <a:bodyPr anchor="t" rtlCol="false" tIns="0" lIns="0" bIns="0" rIns="0">
            <a:spAutoFit/>
          </a:bodyPr>
          <a:lstStyle/>
          <a:p>
            <a:pPr algn="ctr">
              <a:lnSpc>
                <a:spcPts val="9001"/>
              </a:lnSpc>
              <a:spcBef>
                <a:spcPct val="0"/>
              </a:spcBef>
            </a:pPr>
            <a:r>
              <a:rPr lang="en-US" sz="6429">
                <a:solidFill>
                  <a:srgbClr val="000000"/>
                </a:solidFill>
                <a:latin typeface="Open Sans Extra Bold"/>
              </a:rPr>
              <a:t>Confusion Matrix</a:t>
            </a:r>
          </a:p>
        </p:txBody>
      </p:sp>
      <p:sp>
        <p:nvSpPr>
          <p:cNvPr name="TextBox 8" id="8"/>
          <p:cNvSpPr txBox="true"/>
          <p:nvPr/>
        </p:nvSpPr>
        <p:spPr>
          <a:xfrm rot="0">
            <a:off x="8625016" y="3192969"/>
            <a:ext cx="7905620" cy="6065331"/>
          </a:xfrm>
          <a:prstGeom prst="rect">
            <a:avLst/>
          </a:prstGeom>
        </p:spPr>
        <p:txBody>
          <a:bodyPr anchor="t" rtlCol="false" tIns="0" lIns="0" bIns="0" rIns="0">
            <a:spAutoFit/>
          </a:bodyPr>
          <a:lstStyle/>
          <a:p>
            <a:pPr algn="ctr">
              <a:lnSpc>
                <a:spcPts val="5365"/>
              </a:lnSpc>
            </a:pPr>
            <a:r>
              <a:rPr lang="en-US" sz="3832">
                <a:solidFill>
                  <a:srgbClr val="000000"/>
                </a:solidFill>
                <a:latin typeface="Canva Sans"/>
              </a:rPr>
              <a:t>False negatives in a churn dataset are important because they represent cases where the model fails to predict customers who are likely to churn. This can lead to missed opportunities for retaining profitable customers and result in revenue loss for the company.</a:t>
            </a:r>
          </a:p>
        </p:txBody>
      </p:sp>
      <p:sp>
        <p:nvSpPr>
          <p:cNvPr name="TextBox 9" id="9"/>
          <p:cNvSpPr txBox="true"/>
          <p:nvPr/>
        </p:nvSpPr>
        <p:spPr>
          <a:xfrm rot="0">
            <a:off x="667265" y="1414857"/>
            <a:ext cx="12875741" cy="887095"/>
          </a:xfrm>
          <a:prstGeom prst="rect">
            <a:avLst/>
          </a:prstGeom>
        </p:spPr>
        <p:txBody>
          <a:bodyPr anchor="t" rtlCol="false" tIns="0" lIns="0" bIns="0" rIns="0">
            <a:spAutoFit/>
          </a:bodyPr>
          <a:lstStyle/>
          <a:p>
            <a:pPr algn="ctr">
              <a:lnSpc>
                <a:spcPts val="7279"/>
              </a:lnSpc>
            </a:pPr>
            <a:r>
              <a:rPr lang="en-US" sz="5199">
                <a:solidFill>
                  <a:srgbClr val="FF3131"/>
                </a:solidFill>
                <a:latin typeface="Canva Sans Bold"/>
              </a:rPr>
              <a:t>why false negative is important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459092"/>
          <a:ext cx="7670457" cy="7067550"/>
        </p:xfrm>
        <a:graphic>
          <a:graphicData uri="http://schemas.openxmlformats.org/drawingml/2006/table">
            <a:tbl>
              <a:tblPr/>
              <a:tblGrid>
                <a:gridCol w="4808524"/>
                <a:gridCol w="2861933"/>
              </a:tblGrid>
              <a:tr h="1197078">
                <a:tc>
                  <a:txBody>
                    <a:bodyPr anchor="t" rtlCol="false"/>
                    <a:lstStyle/>
                    <a:p>
                      <a:pPr algn="ctr">
                        <a:lnSpc>
                          <a:spcPts val="5179"/>
                        </a:lnSpc>
                        <a:defRPr/>
                      </a:pPr>
                      <a:r>
                        <a:rPr lang="en-US" sz="3699">
                          <a:solidFill>
                            <a:srgbClr val="000000"/>
                          </a:solidFill>
                          <a:latin typeface="Open Sans Bold"/>
                        </a:rPr>
                        <a:t>Model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179"/>
                        </a:lnSpc>
                        <a:defRPr/>
                      </a:pPr>
                      <a:r>
                        <a:rPr lang="en-US" sz="3699">
                          <a:solidFill>
                            <a:srgbClr val="000000"/>
                          </a:solidFill>
                          <a:latin typeface="Open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31151">
                <a:tc>
                  <a:txBody>
                    <a:bodyPr anchor="t" rtlCol="false"/>
                    <a:lstStyle/>
                    <a:p>
                      <a:pPr algn="ctr">
                        <a:lnSpc>
                          <a:spcPts val="3919"/>
                        </a:lnSpc>
                        <a:defRPr/>
                      </a:pPr>
                      <a:r>
                        <a:rPr lang="en-US" sz="2799">
                          <a:solidFill>
                            <a:srgbClr val="000000"/>
                          </a:solidFill>
                          <a:latin typeface="Open Sans"/>
                        </a:rPr>
                        <a:t>Logistic Regression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69.38009</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3107">
                <a:tc>
                  <a:txBody>
                    <a:bodyPr anchor="t" rtlCol="false"/>
                    <a:lstStyle/>
                    <a:p>
                      <a:pPr algn="ctr">
                        <a:lnSpc>
                          <a:spcPts val="3919"/>
                        </a:lnSpc>
                        <a:defRPr/>
                      </a:pPr>
                      <a:r>
                        <a:rPr lang="en-US" sz="2799">
                          <a:solidFill>
                            <a:srgbClr val="000000"/>
                          </a:solidFill>
                          <a:latin typeface="Open Sans"/>
                        </a:rPr>
                        <a:t>Decision Tree Model</a:t>
                      </a:r>
                      <a:endParaRPr lang="en-US" sz="1100"/>
                    </a:p>
                    <a:p>
                      <a:pPr algn="ctr">
                        <a:lnSpc>
                          <a:spcPts val="39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83.71947</a:t>
                      </a:r>
                      <a:endParaRPr lang="en-US" sz="1100"/>
                    </a:p>
                    <a:p>
                      <a:pPr algn="ctr">
                        <a:lnSpc>
                          <a:spcPts val="39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3107">
                <a:tc>
                  <a:txBody>
                    <a:bodyPr anchor="t" rtlCol="false"/>
                    <a:lstStyle/>
                    <a:p>
                      <a:pPr algn="ctr">
                        <a:lnSpc>
                          <a:spcPts val="3919"/>
                        </a:lnSpc>
                        <a:defRPr/>
                      </a:pPr>
                      <a:r>
                        <a:rPr lang="en-US" sz="2799">
                          <a:solidFill>
                            <a:srgbClr val="000000"/>
                          </a:solidFill>
                          <a:latin typeface="Open Sans"/>
                        </a:rPr>
                        <a:t>SVM Model</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88.47840</a:t>
                      </a:r>
                      <a:endParaRPr lang="en-US" sz="1100"/>
                    </a:p>
                    <a:p>
                      <a:pPr algn="ctr">
                        <a:lnSpc>
                          <a:spcPts val="39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3107">
                <a:tc>
                  <a:txBody>
                    <a:bodyPr anchor="t" rtlCol="false"/>
                    <a:lstStyle/>
                    <a:p>
                      <a:pPr algn="ctr">
                        <a:lnSpc>
                          <a:spcPts val="3919"/>
                        </a:lnSpc>
                        <a:defRPr/>
                      </a:pPr>
                      <a:r>
                        <a:rPr lang="en-US" sz="2799">
                          <a:solidFill>
                            <a:srgbClr val="000000"/>
                          </a:solidFill>
                          <a:latin typeface="Open Sans Bold"/>
                        </a:rPr>
                        <a:t>Random Forest Model</a:t>
                      </a:r>
                      <a:endParaRPr lang="en-US" sz="1100"/>
                    </a:p>
                    <a:p>
                      <a:pPr algn="ctr">
                        <a:lnSpc>
                          <a:spcPts val="39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rPr>
                        <a:t>92.36068</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Best Model for Training</a:t>
            </a:r>
          </a:p>
        </p:txBody>
      </p:sp>
      <p:sp>
        <p:nvSpPr>
          <p:cNvPr name="TextBox 5" id="5"/>
          <p:cNvSpPr txBox="true"/>
          <p:nvPr/>
        </p:nvSpPr>
        <p:spPr>
          <a:xfrm rot="0">
            <a:off x="10680527" y="2513828"/>
            <a:ext cx="5873660" cy="6910454"/>
          </a:xfrm>
          <a:prstGeom prst="rect">
            <a:avLst/>
          </a:prstGeom>
        </p:spPr>
        <p:txBody>
          <a:bodyPr anchor="t" rtlCol="false" tIns="0" lIns="0" bIns="0" rIns="0">
            <a:spAutoFit/>
          </a:bodyPr>
          <a:lstStyle/>
          <a:p>
            <a:pPr algn="ctr">
              <a:lnSpc>
                <a:spcPts val="3933"/>
              </a:lnSpc>
            </a:pPr>
            <a:r>
              <a:rPr lang="en-US" sz="2809">
                <a:solidFill>
                  <a:srgbClr val="000000"/>
                </a:solidFill>
                <a:latin typeface="Canva Sans"/>
              </a:rPr>
              <a:t>We started with logistic regression and decision trees for churn prediction but faced challenges in achieving precise recall. To improve, we tried Support Vector Machine and Random Forest models known for capturing complex patterns. </a:t>
            </a:r>
            <a:r>
              <a:rPr lang="en-US" sz="2809">
                <a:solidFill>
                  <a:srgbClr val="000000"/>
                </a:solidFill>
                <a:latin typeface="Canva Sans Bold"/>
              </a:rPr>
              <a:t>Random Forest model achieved the highest recall, so we chose it</a:t>
            </a:r>
            <a:r>
              <a:rPr lang="en-US" sz="2809">
                <a:solidFill>
                  <a:srgbClr val="000000"/>
                </a:solidFill>
                <a:latin typeface="Canva Sans"/>
              </a:rPr>
              <a:t> for churn prediction, enhancing our efforts and leading to better customer retention and business outcomes.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1750322"/>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Churn prevention</a:t>
            </a:r>
          </a:p>
        </p:txBody>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77637" y="4240737"/>
            <a:ext cx="6776893" cy="3528344"/>
          </a:xfrm>
          <a:custGeom>
            <a:avLst/>
            <a:gdLst/>
            <a:ahLst/>
            <a:cxnLst/>
            <a:rect r="r" b="b" t="t" l="l"/>
            <a:pathLst>
              <a:path h="3528344" w="6776893">
                <a:moveTo>
                  <a:pt x="0" y="0"/>
                </a:moveTo>
                <a:lnTo>
                  <a:pt x="6776893" y="0"/>
                </a:lnTo>
                <a:lnTo>
                  <a:pt x="6776893" y="3528344"/>
                </a:lnTo>
                <a:lnTo>
                  <a:pt x="0" y="3528344"/>
                </a:lnTo>
                <a:lnTo>
                  <a:pt x="0" y="0"/>
                </a:lnTo>
                <a:close/>
              </a:path>
            </a:pathLst>
          </a:custGeom>
          <a:blipFill>
            <a:blip r:embed="rId13"/>
            <a:stretch>
              <a:fillRect l="-8715" t="-36697" r="0" b="-2576"/>
            </a:stretch>
          </a:blipFill>
        </p:spPr>
      </p:sp>
      <p:sp>
        <p:nvSpPr>
          <p:cNvPr name="TextBox 10" id="10"/>
          <p:cNvSpPr txBox="true"/>
          <p:nvPr/>
        </p:nvSpPr>
        <p:spPr>
          <a:xfrm rot="0">
            <a:off x="1504950" y="4202637"/>
            <a:ext cx="7707571" cy="4497705"/>
          </a:xfrm>
          <a:prstGeom prst="rect">
            <a:avLst/>
          </a:prstGeom>
        </p:spPr>
        <p:txBody>
          <a:bodyPr anchor="t" rtlCol="false" tIns="0" lIns="0" bIns="0" rIns="0">
            <a:spAutoFit/>
          </a:bodyPr>
          <a:lstStyle/>
          <a:p>
            <a:pPr>
              <a:lnSpc>
                <a:spcPts val="3240"/>
              </a:lnSpc>
            </a:pPr>
            <a:r>
              <a:rPr lang="en-US" sz="2400" spc="144">
                <a:solidFill>
                  <a:srgbClr val="000000"/>
                </a:solidFill>
                <a:latin typeface="DM Sans"/>
              </a:rPr>
              <a:t>Churn prevention is a proactive strategy aimed at reducing customer churn by leveraging data-driven insights and predictive analytics. </a:t>
            </a:r>
          </a:p>
          <a:p>
            <a:pPr>
              <a:lnSpc>
                <a:spcPts val="3240"/>
              </a:lnSpc>
            </a:pPr>
          </a:p>
          <a:p>
            <a:pPr marL="0" indent="0" lvl="0">
              <a:lnSpc>
                <a:spcPts val="3240"/>
              </a:lnSpc>
              <a:spcBef>
                <a:spcPct val="0"/>
              </a:spcBef>
            </a:pPr>
            <a:r>
              <a:rPr lang="en-US" sz="2400" spc="144">
                <a:solidFill>
                  <a:srgbClr val="000000"/>
                </a:solidFill>
                <a:latin typeface="DM Sans"/>
              </a:rPr>
              <a:t> By employing personalized interventions and targeted engagement tactics, businesses can effectively mitigate churn risk and retain valuable customers. Ultimately, churn prevention enhances customer retention rates and fosters long-term loyalty, contributing to sustainable business growth and profitability.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aphicFrame>
        <p:nvGraphicFramePr>
          <p:cNvPr name="Table 3" id="3"/>
          <p:cNvGraphicFramePr>
            <a:graphicFrameLocks noGrp="true"/>
          </p:cNvGraphicFramePr>
          <p:nvPr/>
        </p:nvGraphicFramePr>
        <p:xfrm>
          <a:off x="1028700" y="2810777"/>
          <a:ext cx="7448035" cy="4495800"/>
        </p:xfrm>
        <a:graphic>
          <a:graphicData uri="http://schemas.openxmlformats.org/drawingml/2006/table">
            <a:tbl>
              <a:tblPr/>
              <a:tblGrid>
                <a:gridCol w="2818724"/>
                <a:gridCol w="2314655"/>
                <a:gridCol w="2314655"/>
              </a:tblGrid>
              <a:tr h="1488994">
                <a:tc>
                  <a:txBody>
                    <a:bodyPr anchor="t" rtlCol="false"/>
                    <a:lstStyle/>
                    <a:p>
                      <a:pPr algn="ctr">
                        <a:lnSpc>
                          <a:spcPts val="2659"/>
                        </a:lnSpc>
                        <a:defRPr/>
                      </a:pPr>
                      <a:r>
                        <a:rPr lang="en-US" sz="1899">
                          <a:solidFill>
                            <a:srgbClr val="000000"/>
                          </a:solidFill>
                          <a:latin typeface="Open Sans Extra Bold Bold"/>
                        </a:rPr>
                        <a:t>ACTUAL</a:t>
                      </a:r>
                      <a:endParaRPr lang="en-US" sz="1100"/>
                    </a:p>
                    <a:p>
                      <a:pPr algn="ctr">
                        <a:lnSpc>
                          <a:spcPts val="2659"/>
                        </a:lnSpc>
                      </a:pPr>
                      <a:r>
                        <a:rPr lang="en-US" sz="1899">
                          <a:solidFill>
                            <a:srgbClr val="000000"/>
                          </a:solidFill>
                          <a:latin typeface="Open Sans Extra Bold Bold"/>
                        </a:rPr>
                        <a:t>PREDICTED</a:t>
                      </a:r>
                    </a:p>
                    <a:p>
                      <a:pPr algn="ctr">
                        <a:lnSpc>
                          <a:spcPts val="2659"/>
                        </a:lnSpc>
                      </a:pPr>
                      <a:r>
                        <a:rPr lang="en-US" sz="1899">
                          <a:solidFill>
                            <a:srgbClr val="000000"/>
                          </a:solidFill>
                          <a:latin typeface="Open Sans Extra Bold Bol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319"/>
                        </a:lnSpc>
                        <a:defRPr/>
                      </a:pPr>
                      <a:r>
                        <a:rPr lang="en-US" sz="3799">
                          <a:solidFill>
                            <a:srgbClr val="000000"/>
                          </a:solidFill>
                          <a:latin typeface="Open Sans Extra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319"/>
                        </a:lnSpc>
                        <a:defRPr/>
                      </a:pPr>
                      <a:r>
                        <a:rPr lang="en-US" sz="3799">
                          <a:solidFill>
                            <a:srgbClr val="000000"/>
                          </a:solidFill>
                          <a:latin typeface="Open Sans Extra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1355">
                <a:tc>
                  <a:txBody>
                    <a:bodyPr anchor="t" rtlCol="false"/>
                    <a:lstStyle/>
                    <a:p>
                      <a:pPr algn="ctr">
                        <a:lnSpc>
                          <a:spcPts val="5319"/>
                        </a:lnSpc>
                        <a:defRPr/>
                      </a:pPr>
                      <a:r>
                        <a:rPr lang="en-US" sz="3799">
                          <a:solidFill>
                            <a:srgbClr val="000000"/>
                          </a:solidFill>
                          <a:latin typeface="Open Sans Extra Bold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Open Sans Extra Bold"/>
                        </a:rPr>
                        <a:t>1475</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rPr>
                        <a:t>162</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75451">
                <a:tc>
                  <a:txBody>
                    <a:bodyPr anchor="t" rtlCol="false"/>
                    <a:lstStyle/>
                    <a:p>
                      <a:pPr algn="ctr">
                        <a:lnSpc>
                          <a:spcPts val="5319"/>
                        </a:lnSpc>
                        <a:defRPr/>
                      </a:pPr>
                      <a:r>
                        <a:rPr lang="en-US" sz="3799">
                          <a:solidFill>
                            <a:srgbClr val="000000"/>
                          </a:solidFill>
                          <a:latin typeface="Open Sans Extra Bold"/>
                        </a:rPr>
                        <a:t>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00000"/>
                          </a:solidFill>
                          <a:latin typeface="Open Sans Extra Bold"/>
                        </a:rPr>
                        <a:t>122</a:t>
                      </a:r>
                      <a:endParaRPr lang="en-US" sz="1100"/>
                    </a:p>
                    <a:p>
                      <a:pPr algn="ctr">
                        <a:lnSpc>
                          <a:spcPts val="26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Open Sans Extra Bold"/>
                        </a:rPr>
                        <a:t>241</a:t>
                      </a:r>
                      <a:endParaRPr lang="en-US" sz="1100"/>
                    </a:p>
                    <a:p>
                      <a:pPr algn="ctr">
                        <a:lnSpc>
                          <a:spcPts val="419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What is Random Forest </a:t>
            </a:r>
            <a:r>
              <a:rPr lang="en-US" sz="8000">
                <a:solidFill>
                  <a:srgbClr val="FF3131"/>
                </a:solidFill>
                <a:latin typeface="DM Sans Bold"/>
              </a:rPr>
              <a:t>?</a:t>
            </a:r>
          </a:p>
        </p:txBody>
      </p:sp>
      <p:sp>
        <p:nvSpPr>
          <p:cNvPr name="TextBox 5" id="5"/>
          <p:cNvSpPr txBox="true"/>
          <p:nvPr/>
        </p:nvSpPr>
        <p:spPr>
          <a:xfrm rot="0">
            <a:off x="10921999" y="2347846"/>
            <a:ext cx="5873660" cy="6910454"/>
          </a:xfrm>
          <a:prstGeom prst="rect">
            <a:avLst/>
          </a:prstGeom>
        </p:spPr>
        <p:txBody>
          <a:bodyPr anchor="t" rtlCol="false" tIns="0" lIns="0" bIns="0" rIns="0">
            <a:spAutoFit/>
          </a:bodyPr>
          <a:lstStyle/>
          <a:p>
            <a:pPr algn="ctr">
              <a:lnSpc>
                <a:spcPts val="3933"/>
              </a:lnSpc>
            </a:pPr>
            <a:r>
              <a:rPr lang="en-US" sz="2809">
                <a:solidFill>
                  <a:srgbClr val="000000"/>
                </a:solidFill>
                <a:latin typeface="Canva Sans"/>
              </a:rPr>
              <a:t>Random Forest is an ensemble learning technique that combines multiple decision trees to improve predictive accuracy. It works by aggregating the predictions of individual decision trees, thereby reducing overfitting and improving generalization. In our case, the Random Forest model demonstrated superior performance in identifying churn instances, resulting in higher recall compared to other models.</a:t>
            </a:r>
          </a:p>
        </p:txBody>
      </p:sp>
      <p:sp>
        <p:nvSpPr>
          <p:cNvPr name="TextBox 6" id="6"/>
          <p:cNvSpPr txBox="true"/>
          <p:nvPr/>
        </p:nvSpPr>
        <p:spPr>
          <a:xfrm rot="0">
            <a:off x="247135" y="7782827"/>
            <a:ext cx="9860692" cy="12985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Extra Bold"/>
              </a:rPr>
              <a:t>Accuracy      Precision      Recall      Specificity    F1 score </a:t>
            </a:r>
          </a:p>
          <a:p>
            <a:pPr algn="ctr">
              <a:lnSpc>
                <a:spcPts val="3499"/>
              </a:lnSpc>
            </a:pPr>
            <a:r>
              <a:rPr lang="en-US" sz="2499">
                <a:solidFill>
                  <a:srgbClr val="000000"/>
                </a:solidFill>
                <a:latin typeface="Open Sans Extra Bold"/>
              </a:rPr>
              <a:t>  </a:t>
            </a:r>
            <a:r>
              <a:rPr lang="en-US" sz="2499">
                <a:solidFill>
                  <a:srgbClr val="000000"/>
                </a:solidFill>
                <a:latin typeface="Open Sans Extra Bold"/>
              </a:rPr>
              <a:t>0.8580000     0.9010385   0.9236068     0.5980149   0.9121831</a:t>
            </a:r>
          </a:p>
          <a:p>
            <a:pPr algn="ctr">
              <a:lnSpc>
                <a:spcPts val="3499"/>
              </a:lnSpc>
              <a:spcBef>
                <a:spcPct val="0"/>
              </a:spcBef>
            </a:pPr>
          </a:p>
        </p:txBody>
      </p:sp>
      <p:sp>
        <p:nvSpPr>
          <p:cNvPr name="AutoShape 7" id="7"/>
          <p:cNvSpPr/>
          <p:nvPr/>
        </p:nvSpPr>
        <p:spPr>
          <a:xfrm>
            <a:off x="3129966" y="3215846"/>
            <a:ext cx="659851" cy="0"/>
          </a:xfrm>
          <a:prstGeom prst="line">
            <a:avLst/>
          </a:prstGeom>
          <a:ln cap="flat" w="38100">
            <a:solidFill>
              <a:srgbClr val="000000"/>
            </a:solidFill>
            <a:prstDash val="solid"/>
            <a:headEnd type="none" len="sm" w="sm"/>
            <a:tailEnd type="triangle" len="med" w="lg"/>
          </a:ln>
        </p:spPr>
      </p:sp>
      <p:sp>
        <p:nvSpPr>
          <p:cNvPr name="AutoShape 8" id="8"/>
          <p:cNvSpPr/>
          <p:nvPr/>
        </p:nvSpPr>
        <p:spPr>
          <a:xfrm flipH="true">
            <a:off x="2586269" y="3759543"/>
            <a:ext cx="0" cy="444905"/>
          </a:xfrm>
          <a:prstGeom prst="line">
            <a:avLst/>
          </a:prstGeom>
          <a:ln cap="flat" w="38100">
            <a:solidFill>
              <a:srgbClr val="000000"/>
            </a:solidFill>
            <a:prstDash val="solid"/>
            <a:headEnd type="none" len="sm" w="sm"/>
            <a:tailEnd type="triangle" len="med" w="lg"/>
          </a:ln>
        </p:spPr>
      </p:sp>
      <p:sp>
        <p:nvSpPr>
          <p:cNvPr name="TextBox 9" id="9"/>
          <p:cNvSpPr txBox="true"/>
          <p:nvPr/>
        </p:nvSpPr>
        <p:spPr>
          <a:xfrm rot="0">
            <a:off x="2974162" y="2071938"/>
            <a:ext cx="392781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Confusion</a:t>
            </a:r>
            <a:r>
              <a:rPr lang="en-US" sz="3399">
                <a:solidFill>
                  <a:srgbClr val="000000"/>
                </a:solidFill>
                <a:latin typeface="Canva Sans"/>
              </a:rPr>
              <a:t> </a:t>
            </a:r>
            <a:r>
              <a:rPr lang="en-US" sz="3399">
                <a:solidFill>
                  <a:srgbClr val="000000"/>
                </a:solidFill>
                <a:latin typeface="Canva Sans Bold"/>
              </a:rPr>
              <a:t>Matrix</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37325" y="2849637"/>
            <a:ext cx="17813351" cy="5929630"/>
          </a:xfrm>
          <a:prstGeom prst="rect">
            <a:avLst/>
          </a:prstGeom>
        </p:spPr>
        <p:txBody>
          <a:bodyPr anchor="t" rtlCol="false" tIns="0" lIns="0" bIns="0" rIns="0">
            <a:spAutoFit/>
          </a:bodyPr>
          <a:lstStyle/>
          <a:p>
            <a:pPr>
              <a:lnSpc>
                <a:spcPts val="3919"/>
              </a:lnSpc>
            </a:pPr>
            <a:r>
              <a:rPr lang="en-US" sz="2799">
                <a:solidFill>
                  <a:srgbClr val="000000"/>
                </a:solidFill>
                <a:latin typeface="Open Sans Bold"/>
              </a:rPr>
              <a:t>1. Understanding Churn Patterns</a:t>
            </a:r>
            <a:r>
              <a:rPr lang="en-US" sz="2799">
                <a:solidFill>
                  <a:srgbClr val="000000"/>
                </a:solidFill>
                <a:latin typeface="Open Sans Light"/>
              </a:rPr>
              <a:t>: Through comprehensive analysis, we’ve identified key factors contributing to churn, including age, balance, number of products, gender, location, and active membership status. These insights enable us to tailor strategies effectively.</a:t>
            </a:r>
          </a:p>
          <a:p>
            <a:pPr>
              <a:lnSpc>
                <a:spcPts val="3919"/>
              </a:lnSpc>
            </a:pPr>
          </a:p>
          <a:p>
            <a:pPr>
              <a:lnSpc>
                <a:spcPts val="3919"/>
              </a:lnSpc>
            </a:pPr>
            <a:r>
              <a:rPr lang="en-US" sz="2799">
                <a:solidFill>
                  <a:srgbClr val="000000"/>
                </a:solidFill>
                <a:latin typeface="Open Sans Bold"/>
              </a:rPr>
              <a:t>2. Targeted Marketing Strategies</a:t>
            </a:r>
            <a:r>
              <a:rPr lang="en-US" sz="2799">
                <a:solidFill>
                  <a:srgbClr val="000000"/>
                </a:solidFill>
                <a:latin typeface="Open Sans Light"/>
              </a:rPr>
              <a:t>: Armed with knowledge about demographic and behavioral patterns, businesses can implement targeted marketing initiatives. This includes incentivizing active membership, personalized promotions, and retention efforts for specific customer segments.</a:t>
            </a:r>
          </a:p>
          <a:p>
            <a:pPr>
              <a:lnSpc>
                <a:spcPts val="3919"/>
              </a:lnSpc>
            </a:pPr>
          </a:p>
          <a:p>
            <a:pPr>
              <a:lnSpc>
                <a:spcPts val="3919"/>
              </a:lnSpc>
            </a:pPr>
            <a:r>
              <a:rPr lang="en-US" sz="2799">
                <a:solidFill>
                  <a:srgbClr val="000000"/>
                </a:solidFill>
                <a:latin typeface="Open Sans Bold"/>
              </a:rPr>
              <a:t>3. Improving Customer Engagement</a:t>
            </a:r>
            <a:r>
              <a:rPr lang="en-US" sz="2799">
                <a:solidFill>
                  <a:srgbClr val="000000"/>
                </a:solidFill>
                <a:latin typeface="Open Sans Light"/>
              </a:rPr>
              <a:t>: Proactive engagement with customers, particularly those exhibiting signs of potential churn such as low balances or inactive memberships, can significantly reduce churn rates. Personalized interactions and offers based on individual profiles can foster stronger customer relationships.</a:t>
            </a:r>
          </a:p>
          <a:p>
            <a:pPr>
              <a:lnSpc>
                <a:spcPts val="3919"/>
              </a:lnSpc>
              <a:spcBef>
                <a:spcPct val="0"/>
              </a:spcBef>
            </a:pPr>
          </a:p>
        </p:txBody>
      </p:sp>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Conclusion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67917" y="2155009"/>
            <a:ext cx="17813351" cy="6920230"/>
          </a:xfrm>
          <a:prstGeom prst="rect">
            <a:avLst/>
          </a:prstGeom>
        </p:spPr>
        <p:txBody>
          <a:bodyPr anchor="t" rtlCol="false" tIns="0" lIns="0" bIns="0" rIns="0">
            <a:spAutoFit/>
          </a:bodyPr>
          <a:lstStyle/>
          <a:p>
            <a:pPr>
              <a:lnSpc>
                <a:spcPts val="3919"/>
              </a:lnSpc>
            </a:pPr>
            <a:r>
              <a:rPr lang="en-US" sz="2799">
                <a:solidFill>
                  <a:srgbClr val="000000"/>
                </a:solidFill>
                <a:latin typeface="Open Sans Light"/>
              </a:rPr>
              <a:t>4. </a:t>
            </a:r>
            <a:r>
              <a:rPr lang="en-US" sz="2799">
                <a:solidFill>
                  <a:srgbClr val="000000"/>
                </a:solidFill>
                <a:latin typeface="Open Sans Bold"/>
              </a:rPr>
              <a:t>Enhanced Product Offerings</a:t>
            </a:r>
            <a:r>
              <a:rPr lang="en-US" sz="2799">
                <a:solidFill>
                  <a:srgbClr val="000000"/>
                </a:solidFill>
                <a:latin typeface="Open Sans Light"/>
              </a:rPr>
              <a:t>: Recognizing the correlation between certain product features and churn rates suggests opportunities for product enhancements or diversification. Meeting evolving customer needs and preferences can boost satisfaction and loyalty.</a:t>
            </a:r>
          </a:p>
          <a:p>
            <a:pPr>
              <a:lnSpc>
                <a:spcPts val="3919"/>
              </a:lnSpc>
            </a:pPr>
          </a:p>
          <a:p>
            <a:pPr>
              <a:lnSpc>
                <a:spcPts val="3919"/>
              </a:lnSpc>
            </a:pPr>
            <a:r>
              <a:rPr lang="en-US" sz="2799">
                <a:solidFill>
                  <a:srgbClr val="000000"/>
                </a:solidFill>
                <a:latin typeface="Open Sans"/>
              </a:rPr>
              <a:t>5</a:t>
            </a:r>
            <a:r>
              <a:rPr lang="en-US" sz="2799">
                <a:solidFill>
                  <a:srgbClr val="000000"/>
                </a:solidFill>
                <a:latin typeface="Open Sans Light"/>
              </a:rPr>
              <a:t>. </a:t>
            </a:r>
            <a:r>
              <a:rPr lang="en-US" sz="2799">
                <a:solidFill>
                  <a:srgbClr val="000000"/>
                </a:solidFill>
                <a:latin typeface="Open Sans Bold"/>
              </a:rPr>
              <a:t>Model Selection and Equations</a:t>
            </a:r>
            <a:r>
              <a:rPr lang="en-US" sz="2799">
                <a:solidFill>
                  <a:srgbClr val="000000"/>
                </a:solidFill>
                <a:latin typeface="Open Sans Light"/>
              </a:rPr>
              <a:t>: After evaluating various models, including logistic regression, SVM, random forest, and decision trees, we found random forest to be the most effective for churn prediction. The logistic regression model offers an equation that can be utilized for future predictions. This equation enables businesses to estimate the probability of customer churn with a certain level of accuracy, facilitating proactive retention strategies.</a:t>
            </a:r>
          </a:p>
          <a:p>
            <a:pPr>
              <a:lnSpc>
                <a:spcPts val="3919"/>
              </a:lnSpc>
            </a:pPr>
          </a:p>
          <a:p>
            <a:pPr>
              <a:lnSpc>
                <a:spcPts val="3919"/>
              </a:lnSpc>
            </a:pPr>
            <a:r>
              <a:rPr lang="en-US" sz="2799">
                <a:solidFill>
                  <a:srgbClr val="000000"/>
                </a:solidFill>
                <a:latin typeface="Open Sans"/>
              </a:rPr>
              <a:t>6</a:t>
            </a:r>
            <a:r>
              <a:rPr lang="en-US" sz="2799">
                <a:solidFill>
                  <a:srgbClr val="000000"/>
                </a:solidFill>
                <a:latin typeface="Open Sans Light"/>
              </a:rPr>
              <a:t>. </a:t>
            </a:r>
            <a:r>
              <a:rPr lang="en-US" sz="2799">
                <a:solidFill>
                  <a:srgbClr val="000000"/>
                </a:solidFill>
                <a:latin typeface="Open Sans Bold"/>
              </a:rPr>
              <a:t>Continuous Monitoring and Adaptation</a:t>
            </a:r>
            <a:r>
              <a:rPr lang="en-US" sz="2799">
                <a:solidFill>
                  <a:srgbClr val="000000"/>
                </a:solidFill>
                <a:latin typeface="Open Sans Light"/>
              </a:rPr>
              <a:t>: Churn prevention is an ongoing process. Continuous monitoring of customer behavior and market dynamics, coupled with regular model updates and strategy refinements, ensures that businesses stay ahead in mitigating churn risks and maximizing customer retention.</a:t>
            </a:r>
          </a:p>
          <a:p>
            <a:pPr>
              <a:lnSpc>
                <a:spcPts val="3919"/>
              </a:lnSpc>
              <a:spcBef>
                <a:spcPct val="0"/>
              </a:spcBef>
            </a:pPr>
          </a:p>
        </p:txBody>
      </p:sp>
      <p:sp>
        <p:nvSpPr>
          <p:cNvPr name="TextBox 4" id="4"/>
          <p:cNvSpPr txBox="true"/>
          <p:nvPr/>
        </p:nvSpPr>
        <p:spPr>
          <a:xfrm rot="0">
            <a:off x="1028700" y="592769"/>
            <a:ext cx="16230600" cy="1043312"/>
          </a:xfrm>
          <a:prstGeom prst="rect">
            <a:avLst/>
          </a:prstGeom>
        </p:spPr>
        <p:txBody>
          <a:bodyPr anchor="t" rtlCol="false" tIns="0" lIns="0" bIns="0" rIns="0">
            <a:spAutoFit/>
          </a:bodyPr>
          <a:lstStyle/>
          <a:p>
            <a:pPr>
              <a:lnSpc>
                <a:spcPts val="7760"/>
              </a:lnSpc>
            </a:pPr>
            <a:r>
              <a:rPr lang="en-US" sz="8000">
                <a:solidFill>
                  <a:srgbClr val="000000"/>
                </a:solidFill>
                <a:latin typeface="DM Sans Bold"/>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966838" y="9095528"/>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866681" y="3518110"/>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15615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898411" y="-77495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35340" y="2473515"/>
            <a:ext cx="10910396" cy="1754786"/>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a:t>
            </a:r>
          </a:p>
        </p:txBody>
      </p:sp>
      <p:sp>
        <p:nvSpPr>
          <p:cNvPr name="TextBox 17" id="17"/>
          <p:cNvSpPr txBox="true"/>
          <p:nvPr/>
        </p:nvSpPr>
        <p:spPr>
          <a:xfrm rot="0">
            <a:off x="2123586" y="4521964"/>
            <a:ext cx="13933905" cy="420370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Ankita Goyal</a:t>
            </a:r>
          </a:p>
          <a:p>
            <a:pPr algn="ctr">
              <a:lnSpc>
                <a:spcPts val="5599"/>
              </a:lnSpc>
            </a:pPr>
            <a:r>
              <a:rPr lang="en-US" sz="3999">
                <a:solidFill>
                  <a:srgbClr val="000000"/>
                </a:solidFill>
                <a:latin typeface="Canva Sans Bold"/>
              </a:rPr>
              <a:t>Rohit Kumar</a:t>
            </a:r>
          </a:p>
          <a:p>
            <a:pPr algn="ctr">
              <a:lnSpc>
                <a:spcPts val="5599"/>
              </a:lnSpc>
            </a:pPr>
            <a:r>
              <a:rPr lang="en-US" sz="3999">
                <a:solidFill>
                  <a:srgbClr val="000000"/>
                </a:solidFill>
                <a:latin typeface="Canva Sans Bold"/>
              </a:rPr>
              <a:t>Jayant Jha</a:t>
            </a:r>
          </a:p>
          <a:p>
            <a:pPr algn="ctr">
              <a:lnSpc>
                <a:spcPts val="5599"/>
              </a:lnSpc>
            </a:pPr>
            <a:r>
              <a:rPr lang="en-US" sz="3999">
                <a:solidFill>
                  <a:srgbClr val="000000"/>
                </a:solidFill>
                <a:latin typeface="Canva Sans Bold"/>
              </a:rPr>
              <a:t>Ishan Sharma</a:t>
            </a:r>
          </a:p>
          <a:p>
            <a:pPr algn="ctr">
              <a:lnSpc>
                <a:spcPts val="5599"/>
              </a:lnSpc>
            </a:pPr>
            <a:r>
              <a:rPr lang="en-US" sz="3999">
                <a:solidFill>
                  <a:srgbClr val="000000"/>
                </a:solidFill>
                <a:latin typeface="Canva Sans Bold"/>
              </a:rPr>
              <a:t>Sunny</a:t>
            </a:r>
          </a:p>
          <a:p>
            <a:pPr algn="ctr">
              <a:lnSpc>
                <a:spcPts val="5599"/>
              </a:lnSpc>
            </a:pPr>
            <a:r>
              <a:rPr lang="en-US" sz="3999">
                <a:solidFill>
                  <a:srgbClr val="000000"/>
                </a:solidFill>
                <a:latin typeface="Canva Sans Bold"/>
              </a:rPr>
              <a:t>Chaitanya Mahawar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3118971"/>
            <a:ext cx="7025086"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Goal of the Project</a:t>
            </a:r>
          </a:p>
        </p:txBody>
      </p:sp>
      <p:sp>
        <p:nvSpPr>
          <p:cNvPr name="TextBox 4" id="4"/>
          <p:cNvSpPr txBox="true"/>
          <p:nvPr/>
        </p:nvSpPr>
        <p:spPr>
          <a:xfrm rot="0">
            <a:off x="1504950" y="5807447"/>
            <a:ext cx="7025086" cy="2859405"/>
          </a:xfrm>
          <a:prstGeom prst="rect">
            <a:avLst/>
          </a:prstGeom>
        </p:spPr>
        <p:txBody>
          <a:bodyPr anchor="t" rtlCol="false" tIns="0" lIns="0" bIns="0" rIns="0">
            <a:spAutoFit/>
          </a:bodyPr>
          <a:lstStyle/>
          <a:p>
            <a:pPr marL="0" indent="0" lvl="0">
              <a:lnSpc>
                <a:spcPts val="3240"/>
              </a:lnSpc>
              <a:spcBef>
                <a:spcPct val="0"/>
              </a:spcBef>
            </a:pPr>
            <a:r>
              <a:rPr lang="en-US" sz="2400" spc="144">
                <a:solidFill>
                  <a:srgbClr val="000000"/>
                </a:solidFill>
                <a:latin typeface="DM Sans"/>
              </a:rPr>
              <a:t>To develop a comprehensive churn modeling solution utilizing advanced analytical techniques and dimensionality reduction methods to provide actionable insights for businesses to improve customer retention strategies and reduce churn rates.</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17" id="17"/>
          <p:cNvSpPr txBox="true"/>
          <p:nvPr/>
        </p:nvSpPr>
        <p:spPr>
          <a:xfrm rot="0">
            <a:off x="12218908" y="1530910"/>
            <a:ext cx="4132127" cy="2127885"/>
          </a:xfrm>
          <a:prstGeom prst="rect">
            <a:avLst/>
          </a:prstGeom>
        </p:spPr>
        <p:txBody>
          <a:bodyPr anchor="t" rtlCol="false" tIns="0" lIns="0" bIns="0" rIns="0">
            <a:spAutoFit/>
          </a:bodyPr>
          <a:lstStyle/>
          <a:p>
            <a:pPr algn="just">
              <a:lnSpc>
                <a:spcPts val="2430"/>
              </a:lnSpc>
              <a:spcBef>
                <a:spcPct val="0"/>
              </a:spcBef>
            </a:pPr>
            <a:r>
              <a:rPr lang="en-US" sz="1800" spc="28">
                <a:solidFill>
                  <a:srgbClr val="000000"/>
                </a:solidFill>
                <a:latin typeface="DM Sans"/>
              </a:rPr>
              <a:t>Dev</a:t>
            </a:r>
            <a:r>
              <a:rPr lang="en-US" sz="1800" spc="28" u="none">
                <a:solidFill>
                  <a:srgbClr val="000000"/>
                </a:solidFill>
                <a:latin typeface="DM Sans"/>
              </a:rPr>
              <a:t>elop a robust churn modeling solution integrating advanced analytical techniques such as Linear Regression Support Vector Machines (SVM), Random Forest,, and Decision Trees.</a:t>
            </a:r>
          </a:p>
          <a:p>
            <a:pPr algn="just" marL="0" indent="0" lvl="0">
              <a:lnSpc>
                <a:spcPts val="2430"/>
              </a:lnSpc>
              <a:spcBef>
                <a:spcPct val="0"/>
              </a:spcBef>
            </a:pPr>
          </a:p>
        </p:txBody>
      </p:sp>
      <p:sp>
        <p:nvSpPr>
          <p:cNvPr name="TextBox 18" id="18"/>
          <p:cNvSpPr txBox="true"/>
          <p:nvPr/>
        </p:nvSpPr>
        <p:spPr>
          <a:xfrm rot="0">
            <a:off x="12218908" y="4348217"/>
            <a:ext cx="4132127" cy="1760220"/>
          </a:xfrm>
          <a:prstGeom prst="rect">
            <a:avLst/>
          </a:prstGeom>
        </p:spPr>
        <p:txBody>
          <a:bodyPr anchor="t" rtlCol="false" tIns="0" lIns="0" bIns="0" rIns="0">
            <a:spAutoFit/>
          </a:bodyPr>
          <a:lstStyle/>
          <a:p>
            <a:pPr algn="just">
              <a:lnSpc>
                <a:spcPts val="2430"/>
              </a:lnSpc>
              <a:spcBef>
                <a:spcPct val="0"/>
              </a:spcBef>
            </a:pPr>
            <a:r>
              <a:rPr lang="en-US" sz="1800" spc="28">
                <a:solidFill>
                  <a:srgbClr val="000000"/>
                </a:solidFill>
                <a:latin typeface="DM Sans Medium"/>
              </a:rPr>
              <a:t>Gen</a:t>
            </a:r>
            <a:r>
              <a:rPr lang="en-US" sz="1800" spc="28" u="none">
                <a:solidFill>
                  <a:srgbClr val="000000"/>
                </a:solidFill>
                <a:latin typeface="DM Sans Medium"/>
              </a:rPr>
              <a:t>erate actionable insights based on the churn modeling results to empower businesses with proactive strategies for improving customer retention.</a:t>
            </a:r>
          </a:p>
          <a:p>
            <a:pPr algn="just" marL="0" indent="0" lvl="0">
              <a:lnSpc>
                <a:spcPts val="1890"/>
              </a:lnSpc>
              <a:spcBef>
                <a:spcPct val="0"/>
              </a:spcBef>
            </a:pPr>
          </a:p>
        </p:txBody>
      </p:sp>
      <p:sp>
        <p:nvSpPr>
          <p:cNvPr name="TextBox 19" id="19"/>
          <p:cNvSpPr txBox="true"/>
          <p:nvPr/>
        </p:nvSpPr>
        <p:spPr>
          <a:xfrm rot="0">
            <a:off x="12228433" y="6995376"/>
            <a:ext cx="4132127" cy="1958340"/>
          </a:xfrm>
          <a:prstGeom prst="rect">
            <a:avLst/>
          </a:prstGeom>
        </p:spPr>
        <p:txBody>
          <a:bodyPr anchor="t" rtlCol="false" tIns="0" lIns="0" bIns="0" rIns="0">
            <a:spAutoFit/>
          </a:bodyPr>
          <a:lstStyle/>
          <a:p>
            <a:pPr algn="just">
              <a:lnSpc>
                <a:spcPts val="2700"/>
              </a:lnSpc>
              <a:spcBef>
                <a:spcPct val="0"/>
              </a:spcBef>
            </a:pPr>
            <a:r>
              <a:rPr lang="en-US" sz="2000" spc="32">
                <a:solidFill>
                  <a:srgbClr val="000000"/>
                </a:solidFill>
                <a:latin typeface="DM Sans Medium"/>
              </a:rPr>
              <a:t>A</a:t>
            </a:r>
            <a:r>
              <a:rPr lang="en-US" sz="2000" spc="32" u="none">
                <a:solidFill>
                  <a:srgbClr val="000000"/>
                </a:solidFill>
                <a:latin typeface="DM Sans Medium"/>
              </a:rPr>
              <a:t>im to reduce churn rates by providing businesses with targeted recommendations and interventions informed by predictive analytics.</a:t>
            </a:r>
          </a:p>
          <a:p>
            <a:pPr algn="just" marL="0" indent="0" lvl="0">
              <a:lnSpc>
                <a:spcPts val="1890"/>
              </a:lnSpc>
              <a:spcBef>
                <a:spcPct val="0"/>
              </a:spcBef>
            </a:pPr>
          </a:p>
        </p:txBody>
      </p:sp>
      <p:sp>
        <p:nvSpPr>
          <p:cNvPr name="Freeform 20" id="20"/>
          <p:cNvSpPr/>
          <p:nvPr/>
        </p:nvSpPr>
        <p:spPr>
          <a:xfrm flipH="false" flipV="false" rot="0">
            <a:off x="-1013958" y="8953715"/>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93356" y="-2171701"/>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8459493"/>
            <a:ext cx="5587239" cy="802215"/>
            <a:chOff x="0" y="0"/>
            <a:chExt cx="2065940" cy="296627"/>
          </a:xfrm>
        </p:grpSpPr>
        <p:sp>
          <p:nvSpPr>
            <p:cNvPr name="Freeform 4" id="4"/>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995244" y="4443282"/>
            <a:ext cx="4297511" cy="909320"/>
          </a:xfrm>
          <a:prstGeom prst="rect">
            <a:avLst/>
          </a:prstGeom>
        </p:spPr>
        <p:txBody>
          <a:bodyPr anchor="t" rtlCol="false" tIns="0" lIns="0" bIns="0" rIns="0">
            <a:spAutoFit/>
          </a:bodyPr>
          <a:lstStyle/>
          <a:p>
            <a:pPr algn="ctr" marL="0" indent="0" lvl="1">
              <a:lnSpc>
                <a:spcPts val="6789"/>
              </a:lnSpc>
              <a:spcBef>
                <a:spcPct val="0"/>
              </a:spcBef>
            </a:pPr>
            <a:r>
              <a:rPr lang="en-US" sz="6999">
                <a:solidFill>
                  <a:srgbClr val="000000"/>
                </a:solidFill>
                <a:latin typeface="DM Sans Bold"/>
              </a:rPr>
              <a:t>Variables</a:t>
            </a:r>
          </a:p>
        </p:txBody>
      </p:sp>
      <p:sp>
        <p:nvSpPr>
          <p:cNvPr name="TextBox 11" id="11"/>
          <p:cNvSpPr txBox="true"/>
          <p:nvPr/>
        </p:nvSpPr>
        <p:spPr>
          <a:xfrm rot="0">
            <a:off x="7362365" y="6150211"/>
            <a:ext cx="3563270" cy="342900"/>
          </a:xfrm>
          <a:prstGeom prst="rect">
            <a:avLst/>
          </a:prstGeom>
        </p:spPr>
        <p:txBody>
          <a:bodyPr anchor="t" rtlCol="false" tIns="0" lIns="0" bIns="0" rIns="0">
            <a:spAutoFit/>
          </a:bodyPr>
          <a:lstStyle/>
          <a:p>
            <a:pPr algn="ctr">
              <a:lnSpc>
                <a:spcPts val="2699"/>
              </a:lnSpc>
            </a:pPr>
            <a:r>
              <a:rPr lang="en-US" sz="2499">
                <a:solidFill>
                  <a:srgbClr val="000000"/>
                </a:solidFill>
                <a:latin typeface="DM Sans"/>
              </a:rPr>
              <a:t>Exploring the dataset</a:t>
            </a:r>
          </a:p>
        </p:txBody>
      </p:sp>
      <p:grpSp>
        <p:nvGrpSpPr>
          <p:cNvPr name="Group 12" id="12"/>
          <p:cNvGrpSpPr/>
          <p:nvPr/>
        </p:nvGrpSpPr>
        <p:grpSpPr>
          <a:xfrm rot="0">
            <a:off x="1028700" y="7114834"/>
            <a:ext cx="5587239" cy="802215"/>
            <a:chOff x="0" y="0"/>
            <a:chExt cx="2065940" cy="296627"/>
          </a:xfrm>
        </p:grpSpPr>
        <p:sp>
          <p:nvSpPr>
            <p:cNvPr name="Freeform 13" id="13"/>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028700" y="5906266"/>
            <a:ext cx="5587239" cy="802215"/>
            <a:chOff x="0" y="0"/>
            <a:chExt cx="2065940" cy="296627"/>
          </a:xfrm>
        </p:grpSpPr>
        <p:sp>
          <p:nvSpPr>
            <p:cNvPr name="Freeform 16" id="16"/>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1028700" y="4742393"/>
            <a:ext cx="5587239" cy="802215"/>
            <a:chOff x="0" y="0"/>
            <a:chExt cx="2065940" cy="296627"/>
          </a:xfrm>
        </p:grpSpPr>
        <p:sp>
          <p:nvSpPr>
            <p:cNvPr name="Freeform 19" id="19"/>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0" id="20"/>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1028700" y="3397253"/>
            <a:ext cx="5587239" cy="802215"/>
            <a:chOff x="0" y="0"/>
            <a:chExt cx="2065940" cy="296627"/>
          </a:xfrm>
        </p:grpSpPr>
        <p:sp>
          <p:nvSpPr>
            <p:cNvPr name="Freeform 22" id="22"/>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3" id="23"/>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1028700" y="2107757"/>
            <a:ext cx="5587239" cy="802215"/>
            <a:chOff x="0" y="0"/>
            <a:chExt cx="2065940" cy="296627"/>
          </a:xfrm>
        </p:grpSpPr>
        <p:sp>
          <p:nvSpPr>
            <p:cNvPr name="Freeform 25" id="25"/>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6" id="26"/>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1028700" y="886442"/>
            <a:ext cx="5587239" cy="802215"/>
            <a:chOff x="0" y="0"/>
            <a:chExt cx="2065940" cy="296627"/>
          </a:xfrm>
        </p:grpSpPr>
        <p:sp>
          <p:nvSpPr>
            <p:cNvPr name="Freeform 28" id="28"/>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29" id="29"/>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11672061" y="8424100"/>
            <a:ext cx="5587239" cy="802215"/>
            <a:chOff x="0" y="0"/>
            <a:chExt cx="2065940" cy="296627"/>
          </a:xfrm>
        </p:grpSpPr>
        <p:sp>
          <p:nvSpPr>
            <p:cNvPr name="Freeform 31" id="31"/>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32" id="32"/>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3" id="33"/>
          <p:cNvGrpSpPr/>
          <p:nvPr/>
        </p:nvGrpSpPr>
        <p:grpSpPr>
          <a:xfrm rot="0">
            <a:off x="11710762" y="7260931"/>
            <a:ext cx="5587239" cy="802215"/>
            <a:chOff x="0" y="0"/>
            <a:chExt cx="2065940" cy="296627"/>
          </a:xfrm>
        </p:grpSpPr>
        <p:sp>
          <p:nvSpPr>
            <p:cNvPr name="Freeform 34" id="34"/>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35" id="35"/>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6" id="36"/>
          <p:cNvGrpSpPr/>
          <p:nvPr/>
        </p:nvGrpSpPr>
        <p:grpSpPr>
          <a:xfrm rot="0">
            <a:off x="11672061" y="5906266"/>
            <a:ext cx="5587239" cy="802215"/>
            <a:chOff x="0" y="0"/>
            <a:chExt cx="2065940" cy="296627"/>
          </a:xfrm>
        </p:grpSpPr>
        <p:sp>
          <p:nvSpPr>
            <p:cNvPr name="Freeform 37" id="37"/>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38" id="38"/>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9" id="39"/>
          <p:cNvGrpSpPr/>
          <p:nvPr/>
        </p:nvGrpSpPr>
        <p:grpSpPr>
          <a:xfrm rot="0">
            <a:off x="11672061" y="4550387"/>
            <a:ext cx="5587239" cy="802215"/>
            <a:chOff x="0" y="0"/>
            <a:chExt cx="2065940" cy="296627"/>
          </a:xfrm>
        </p:grpSpPr>
        <p:sp>
          <p:nvSpPr>
            <p:cNvPr name="Freeform 40" id="40"/>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41" id="41"/>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2" id="42"/>
          <p:cNvGrpSpPr/>
          <p:nvPr/>
        </p:nvGrpSpPr>
        <p:grpSpPr>
          <a:xfrm rot="0">
            <a:off x="11672061" y="3367172"/>
            <a:ext cx="5587239" cy="802215"/>
            <a:chOff x="0" y="0"/>
            <a:chExt cx="2065940" cy="296627"/>
          </a:xfrm>
        </p:grpSpPr>
        <p:sp>
          <p:nvSpPr>
            <p:cNvPr name="Freeform 43" id="43"/>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44" id="44"/>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5" id="45"/>
          <p:cNvGrpSpPr/>
          <p:nvPr/>
        </p:nvGrpSpPr>
        <p:grpSpPr>
          <a:xfrm rot="0">
            <a:off x="11672061" y="2107757"/>
            <a:ext cx="5587239" cy="802215"/>
            <a:chOff x="0" y="0"/>
            <a:chExt cx="2065940" cy="296627"/>
          </a:xfrm>
        </p:grpSpPr>
        <p:sp>
          <p:nvSpPr>
            <p:cNvPr name="Freeform 46" id="46"/>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47" id="47"/>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8" id="48"/>
          <p:cNvGrpSpPr/>
          <p:nvPr/>
        </p:nvGrpSpPr>
        <p:grpSpPr>
          <a:xfrm rot="0">
            <a:off x="11672061" y="1028700"/>
            <a:ext cx="5587239" cy="802215"/>
            <a:chOff x="0" y="0"/>
            <a:chExt cx="2065940" cy="296627"/>
          </a:xfrm>
        </p:grpSpPr>
        <p:sp>
          <p:nvSpPr>
            <p:cNvPr name="Freeform 49" id="49"/>
            <p:cNvSpPr/>
            <p:nvPr/>
          </p:nvSpPr>
          <p:spPr>
            <a:xfrm flipH="false" flipV="false" rot="0">
              <a:off x="0" y="0"/>
              <a:ext cx="2065940" cy="296627"/>
            </a:xfrm>
            <a:custGeom>
              <a:avLst/>
              <a:gdLst/>
              <a:ahLst/>
              <a:cxnLst/>
              <a:rect r="r" b="b" t="t" l="l"/>
              <a:pathLst>
                <a:path h="296627" w="2065940">
                  <a:moveTo>
                    <a:pt x="20785" y="0"/>
                  </a:moveTo>
                  <a:lnTo>
                    <a:pt x="2045156" y="0"/>
                  </a:lnTo>
                  <a:cubicBezTo>
                    <a:pt x="2056635" y="0"/>
                    <a:pt x="2065940" y="9306"/>
                    <a:pt x="2065940" y="20785"/>
                  </a:cubicBezTo>
                  <a:lnTo>
                    <a:pt x="2065940" y="275843"/>
                  </a:lnTo>
                  <a:cubicBezTo>
                    <a:pt x="2065940" y="287322"/>
                    <a:pt x="2056635" y="296627"/>
                    <a:pt x="2045156" y="296627"/>
                  </a:cubicBezTo>
                  <a:lnTo>
                    <a:pt x="20785" y="296627"/>
                  </a:lnTo>
                  <a:cubicBezTo>
                    <a:pt x="9306" y="296627"/>
                    <a:pt x="0" y="287322"/>
                    <a:pt x="0" y="275843"/>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0" id="50"/>
            <p:cNvSpPr txBox="true"/>
            <p:nvPr/>
          </p:nvSpPr>
          <p:spPr>
            <a:xfrm>
              <a:off x="0" y="-38100"/>
              <a:ext cx="2065940" cy="33472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1" id="51"/>
          <p:cNvSpPr txBox="true"/>
          <p:nvPr/>
        </p:nvSpPr>
        <p:spPr>
          <a:xfrm rot="0">
            <a:off x="2105666" y="934912"/>
            <a:ext cx="3034546"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RowNumber</a:t>
            </a:r>
          </a:p>
        </p:txBody>
      </p:sp>
      <p:sp>
        <p:nvSpPr>
          <p:cNvPr name="TextBox 52" id="52"/>
          <p:cNvSpPr txBox="true"/>
          <p:nvPr/>
        </p:nvSpPr>
        <p:spPr>
          <a:xfrm rot="0">
            <a:off x="2105666" y="2174472"/>
            <a:ext cx="3034546" cy="613410"/>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Open Sans Extra Bold"/>
              </a:rPr>
              <a:t>CustomerId</a:t>
            </a:r>
          </a:p>
        </p:txBody>
      </p:sp>
      <p:sp>
        <p:nvSpPr>
          <p:cNvPr name="TextBox 53" id="53"/>
          <p:cNvSpPr txBox="true"/>
          <p:nvPr/>
        </p:nvSpPr>
        <p:spPr>
          <a:xfrm rot="0">
            <a:off x="578351" y="3395747"/>
            <a:ext cx="5587239"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Surname</a:t>
            </a:r>
          </a:p>
        </p:txBody>
      </p:sp>
      <p:sp>
        <p:nvSpPr>
          <p:cNvPr name="TextBox 54" id="54"/>
          <p:cNvSpPr txBox="true"/>
          <p:nvPr/>
        </p:nvSpPr>
        <p:spPr>
          <a:xfrm rot="0">
            <a:off x="829320" y="4740887"/>
            <a:ext cx="5587239"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CreditScore</a:t>
            </a:r>
          </a:p>
        </p:txBody>
      </p:sp>
      <p:sp>
        <p:nvSpPr>
          <p:cNvPr name="TextBox 55" id="55"/>
          <p:cNvSpPr txBox="true"/>
          <p:nvPr/>
        </p:nvSpPr>
        <p:spPr>
          <a:xfrm rot="0">
            <a:off x="829320" y="5897032"/>
            <a:ext cx="5587239"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Geography</a:t>
            </a:r>
          </a:p>
        </p:txBody>
      </p:sp>
      <p:sp>
        <p:nvSpPr>
          <p:cNvPr name="TextBox 56" id="56"/>
          <p:cNvSpPr txBox="true"/>
          <p:nvPr/>
        </p:nvSpPr>
        <p:spPr>
          <a:xfrm rot="0">
            <a:off x="578351" y="7143512"/>
            <a:ext cx="5587239"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Gender</a:t>
            </a:r>
          </a:p>
        </p:txBody>
      </p:sp>
      <p:sp>
        <p:nvSpPr>
          <p:cNvPr name="TextBox 57" id="57"/>
          <p:cNvSpPr txBox="true"/>
          <p:nvPr/>
        </p:nvSpPr>
        <p:spPr>
          <a:xfrm rot="0">
            <a:off x="2913818" y="8440924"/>
            <a:ext cx="916305"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Age</a:t>
            </a:r>
          </a:p>
        </p:txBody>
      </p:sp>
      <p:sp>
        <p:nvSpPr>
          <p:cNvPr name="TextBox 58" id="58"/>
          <p:cNvSpPr txBox="true"/>
          <p:nvPr/>
        </p:nvSpPr>
        <p:spPr>
          <a:xfrm rot="0">
            <a:off x="13611407" y="1096836"/>
            <a:ext cx="1708547"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Tenure</a:t>
            </a:r>
          </a:p>
        </p:txBody>
      </p:sp>
      <p:sp>
        <p:nvSpPr>
          <p:cNvPr name="TextBox 59" id="59"/>
          <p:cNvSpPr txBox="true"/>
          <p:nvPr/>
        </p:nvSpPr>
        <p:spPr>
          <a:xfrm rot="0">
            <a:off x="13405392" y="2174472"/>
            <a:ext cx="2120578"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Balance</a:t>
            </a:r>
          </a:p>
        </p:txBody>
      </p:sp>
      <p:sp>
        <p:nvSpPr>
          <p:cNvPr name="TextBox 60" id="60"/>
          <p:cNvSpPr txBox="true"/>
          <p:nvPr/>
        </p:nvSpPr>
        <p:spPr>
          <a:xfrm rot="0">
            <a:off x="12435719" y="3419981"/>
            <a:ext cx="4059924"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NumOfProducts</a:t>
            </a:r>
          </a:p>
        </p:txBody>
      </p:sp>
      <p:sp>
        <p:nvSpPr>
          <p:cNvPr name="TextBox 61" id="61"/>
          <p:cNvSpPr txBox="true"/>
          <p:nvPr/>
        </p:nvSpPr>
        <p:spPr>
          <a:xfrm rot="0">
            <a:off x="13053977" y="4559912"/>
            <a:ext cx="2823407"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HasCrCard</a:t>
            </a:r>
          </a:p>
        </p:txBody>
      </p:sp>
      <p:sp>
        <p:nvSpPr>
          <p:cNvPr name="TextBox 62" id="62"/>
          <p:cNvSpPr txBox="true"/>
          <p:nvPr/>
        </p:nvSpPr>
        <p:spPr>
          <a:xfrm rot="0">
            <a:off x="12513121" y="5971727"/>
            <a:ext cx="3982522"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IsActiveMember</a:t>
            </a:r>
          </a:p>
        </p:txBody>
      </p:sp>
      <p:sp>
        <p:nvSpPr>
          <p:cNvPr name="TextBox 63" id="63"/>
          <p:cNvSpPr txBox="true"/>
          <p:nvPr/>
        </p:nvSpPr>
        <p:spPr>
          <a:xfrm rot="0">
            <a:off x="12576239" y="7356181"/>
            <a:ext cx="3856286" cy="6134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Open Sans Extra Bold"/>
              </a:rPr>
              <a:t>EstimatedSalary</a:t>
            </a:r>
          </a:p>
        </p:txBody>
      </p:sp>
      <p:sp>
        <p:nvSpPr>
          <p:cNvPr name="TextBox 64" id="64"/>
          <p:cNvSpPr txBox="true"/>
          <p:nvPr/>
        </p:nvSpPr>
        <p:spPr>
          <a:xfrm rot="0">
            <a:off x="13611407" y="8440924"/>
            <a:ext cx="1515428"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Open Sans Extra Bold"/>
              </a:rPr>
              <a:t>Exited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173953" y="2302918"/>
            <a:ext cx="9666993" cy="6912745"/>
          </a:xfrm>
          <a:custGeom>
            <a:avLst/>
            <a:gdLst/>
            <a:ahLst/>
            <a:cxnLst/>
            <a:rect r="r" b="b" t="t" l="l"/>
            <a:pathLst>
              <a:path h="6912745" w="9666993">
                <a:moveTo>
                  <a:pt x="0" y="0"/>
                </a:moveTo>
                <a:lnTo>
                  <a:pt x="9666993" y="0"/>
                </a:lnTo>
                <a:lnTo>
                  <a:pt x="9666993" y="6912745"/>
                </a:lnTo>
                <a:lnTo>
                  <a:pt x="0" y="6912745"/>
                </a:lnTo>
                <a:lnTo>
                  <a:pt x="0" y="0"/>
                </a:lnTo>
                <a:close/>
              </a:path>
            </a:pathLst>
          </a:custGeom>
          <a:blipFill>
            <a:blip r:embed="rId3"/>
            <a:stretch>
              <a:fillRect l="-827" t="0" r="-2332" b="-2471"/>
            </a:stretch>
          </a:blipFill>
        </p:spPr>
      </p:sp>
      <p:sp>
        <p:nvSpPr>
          <p:cNvPr name="TextBox 4" id="4"/>
          <p:cNvSpPr txBox="true"/>
          <p:nvPr/>
        </p:nvSpPr>
        <p:spPr>
          <a:xfrm rot="0">
            <a:off x="1611879" y="1099794"/>
            <a:ext cx="15366671" cy="971550"/>
          </a:xfrm>
          <a:prstGeom prst="rect">
            <a:avLst/>
          </a:prstGeom>
        </p:spPr>
        <p:txBody>
          <a:bodyPr anchor="t" rtlCol="false" tIns="0" lIns="0" bIns="0" rIns="0">
            <a:spAutoFit/>
          </a:bodyPr>
          <a:lstStyle/>
          <a:p>
            <a:pPr>
              <a:lnSpc>
                <a:spcPts val="7275"/>
              </a:lnSpc>
            </a:pPr>
            <a:r>
              <a:rPr lang="en-US" sz="7500">
                <a:solidFill>
                  <a:srgbClr val="000000"/>
                </a:solidFill>
                <a:latin typeface="DM Sans Bold"/>
              </a:rPr>
              <a:t>Problems with our Dataset</a:t>
            </a:r>
          </a:p>
        </p:txBody>
      </p:sp>
      <p:sp>
        <p:nvSpPr>
          <p:cNvPr name="TextBox 5" id="5"/>
          <p:cNvSpPr txBox="true"/>
          <p:nvPr/>
        </p:nvSpPr>
        <p:spPr>
          <a:xfrm rot="0">
            <a:off x="1028700" y="2946456"/>
            <a:ext cx="7145253" cy="5246370"/>
          </a:xfrm>
          <a:prstGeom prst="rect">
            <a:avLst/>
          </a:prstGeom>
        </p:spPr>
        <p:txBody>
          <a:bodyPr anchor="t" rtlCol="false" tIns="0" lIns="0" bIns="0" rIns="0">
            <a:spAutoFit/>
          </a:bodyPr>
          <a:lstStyle/>
          <a:p>
            <a:pPr marL="0" indent="0" lvl="0">
              <a:lnSpc>
                <a:spcPts val="3510"/>
              </a:lnSpc>
              <a:spcBef>
                <a:spcPct val="0"/>
              </a:spcBef>
            </a:pPr>
            <a:r>
              <a:rPr lang="en-US" sz="2600" spc="156">
                <a:solidFill>
                  <a:srgbClr val="000000"/>
                </a:solidFill>
                <a:latin typeface="DM Sans"/>
              </a:rPr>
              <a:t>Ou</a:t>
            </a:r>
            <a:r>
              <a:rPr lang="en-US" sz="2600" spc="156" u="none">
                <a:solidFill>
                  <a:srgbClr val="000000"/>
                </a:solidFill>
                <a:latin typeface="DM Sans"/>
              </a:rPr>
              <a:t>r analysis reveals a significant imbalance in the dataset:</a:t>
            </a:r>
          </a:p>
          <a:p>
            <a:pPr marL="561341" indent="-280670" lvl="1">
              <a:lnSpc>
                <a:spcPts val="3510"/>
              </a:lnSpc>
              <a:spcBef>
                <a:spcPct val="0"/>
              </a:spcBef>
              <a:buFont typeface="Arial"/>
              <a:buChar char="•"/>
            </a:pPr>
            <a:r>
              <a:rPr lang="en-US" sz="2600" spc="156" u="none">
                <a:solidFill>
                  <a:srgbClr val="000000"/>
                </a:solidFill>
                <a:latin typeface="DM Sans"/>
              </a:rPr>
              <a:t>The majority of customers in the dataset have not exited, indicating a strong tendency towards customer retention.</a:t>
            </a:r>
          </a:p>
          <a:p>
            <a:pPr marL="561341" indent="-280670" lvl="1">
              <a:lnSpc>
                <a:spcPts val="3510"/>
              </a:lnSpc>
              <a:spcBef>
                <a:spcPct val="0"/>
              </a:spcBef>
              <a:buFont typeface="Arial"/>
              <a:buChar char="•"/>
            </a:pPr>
            <a:r>
              <a:rPr lang="en-US" sz="2600" spc="156" u="none">
                <a:solidFill>
                  <a:srgbClr val="000000"/>
                </a:solidFill>
                <a:latin typeface="DM Sans"/>
              </a:rPr>
              <a:t>Conversely, a smaller yet significant portion of customers have exited, underscoring potential challenges in service satisfaction or competitive offerings.</a:t>
            </a:r>
          </a:p>
          <a:p>
            <a:pPr marL="0" indent="0" lvl="0">
              <a:lnSpc>
                <a:spcPts val="351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35340" y="3589841"/>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Exploratory Data Analysis</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193655" y="246355"/>
            <a:ext cx="13900690" cy="6775493"/>
          </a:xfrm>
          <a:custGeom>
            <a:avLst/>
            <a:gdLst/>
            <a:ahLst/>
            <a:cxnLst/>
            <a:rect r="r" b="b" t="t" l="l"/>
            <a:pathLst>
              <a:path h="6775493" w="13900690">
                <a:moveTo>
                  <a:pt x="0" y="0"/>
                </a:moveTo>
                <a:lnTo>
                  <a:pt x="13900690" y="0"/>
                </a:lnTo>
                <a:lnTo>
                  <a:pt x="13900690" y="6775493"/>
                </a:lnTo>
                <a:lnTo>
                  <a:pt x="0" y="6775493"/>
                </a:lnTo>
                <a:lnTo>
                  <a:pt x="0" y="0"/>
                </a:lnTo>
                <a:close/>
              </a:path>
            </a:pathLst>
          </a:custGeom>
          <a:blipFill>
            <a:blip r:embed="rId3"/>
            <a:stretch>
              <a:fillRect l="0" t="-5234" r="0" b="-2196"/>
            </a:stretch>
          </a:blipFill>
        </p:spPr>
      </p:sp>
      <p:sp>
        <p:nvSpPr>
          <p:cNvPr name="TextBox 4" id="4"/>
          <p:cNvSpPr txBox="true"/>
          <p:nvPr/>
        </p:nvSpPr>
        <p:spPr>
          <a:xfrm rot="0">
            <a:off x="854015" y="7234149"/>
            <a:ext cx="17097474" cy="2968084"/>
          </a:xfrm>
          <a:prstGeom prst="rect">
            <a:avLst/>
          </a:prstGeom>
        </p:spPr>
        <p:txBody>
          <a:bodyPr anchor="t" rtlCol="false" tIns="0" lIns="0" bIns="0" rIns="0">
            <a:spAutoFit/>
          </a:bodyPr>
          <a:lstStyle/>
          <a:p>
            <a:pPr>
              <a:lnSpc>
                <a:spcPts val="2963"/>
              </a:lnSpc>
            </a:pPr>
            <a:r>
              <a:rPr lang="en-US" sz="2195" spc="131" u="sng">
                <a:solidFill>
                  <a:srgbClr val="000000"/>
                </a:solidFill>
                <a:latin typeface="DM Sans Bold"/>
              </a:rPr>
              <a:t>Observation</a:t>
            </a:r>
            <a:r>
              <a:rPr lang="en-US" sz="2195" spc="131">
                <a:solidFill>
                  <a:srgbClr val="000000"/>
                </a:solidFill>
                <a:latin typeface="DM Sans"/>
              </a:rPr>
              <a:t>: The bar plot illustrates distinct age distributions between customers who exited and those who stayed. Non-exited members display approximately gamma distribution, while exited members follow approximately a normal distribution.</a:t>
            </a:r>
          </a:p>
          <a:p>
            <a:pPr>
              <a:lnSpc>
                <a:spcPts val="2963"/>
              </a:lnSpc>
            </a:pPr>
            <a:r>
              <a:rPr lang="en-US" sz="2195" spc="131" u="sng">
                <a:solidFill>
                  <a:srgbClr val="000000"/>
                </a:solidFill>
                <a:latin typeface="DM Sans Bold"/>
              </a:rPr>
              <a:t>Implication</a:t>
            </a:r>
            <a:r>
              <a:rPr lang="en-US" sz="2195" spc="131">
                <a:solidFill>
                  <a:srgbClr val="000000"/>
                </a:solidFill>
                <a:latin typeface="DM Sans"/>
              </a:rPr>
              <a:t>: The age distributions suggest age may influence churn behavior. Tailoring retention strategies based on age demographics, such as targeting younger customers with personalized offers, could help improve retention rates. Focusing on enhancing overall customer experience may be crucial for reducing attrition across different age groups. Further analysis is warranted to understand underlying factors driving churn within specific age cohorts.</a:t>
            </a:r>
          </a:p>
          <a:p>
            <a:pPr marL="0" indent="0" lvl="0">
              <a:lnSpc>
                <a:spcPts val="296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90850" y="165123"/>
            <a:ext cx="8704377" cy="6345637"/>
          </a:xfrm>
          <a:custGeom>
            <a:avLst/>
            <a:gdLst/>
            <a:ahLst/>
            <a:cxnLst/>
            <a:rect r="r" b="b" t="t" l="l"/>
            <a:pathLst>
              <a:path h="6345637" w="8704377">
                <a:moveTo>
                  <a:pt x="0" y="0"/>
                </a:moveTo>
                <a:lnTo>
                  <a:pt x="8704377" y="0"/>
                </a:lnTo>
                <a:lnTo>
                  <a:pt x="8704377" y="6345637"/>
                </a:lnTo>
                <a:lnTo>
                  <a:pt x="0" y="6345637"/>
                </a:lnTo>
                <a:lnTo>
                  <a:pt x="0" y="0"/>
                </a:lnTo>
                <a:close/>
              </a:path>
            </a:pathLst>
          </a:custGeom>
          <a:blipFill>
            <a:blip r:embed="rId3"/>
            <a:stretch>
              <a:fillRect l="0" t="0" r="0" b="0"/>
            </a:stretch>
          </a:blipFill>
        </p:spPr>
      </p:sp>
      <p:sp>
        <p:nvSpPr>
          <p:cNvPr name="Freeform 4" id="4"/>
          <p:cNvSpPr/>
          <p:nvPr/>
        </p:nvSpPr>
        <p:spPr>
          <a:xfrm flipH="false" flipV="false" rot="0">
            <a:off x="9230115" y="165123"/>
            <a:ext cx="8901272" cy="6345637"/>
          </a:xfrm>
          <a:custGeom>
            <a:avLst/>
            <a:gdLst/>
            <a:ahLst/>
            <a:cxnLst/>
            <a:rect r="r" b="b" t="t" l="l"/>
            <a:pathLst>
              <a:path h="6345637" w="8901272">
                <a:moveTo>
                  <a:pt x="0" y="0"/>
                </a:moveTo>
                <a:lnTo>
                  <a:pt x="8901272" y="0"/>
                </a:lnTo>
                <a:lnTo>
                  <a:pt x="8901272" y="6345637"/>
                </a:lnTo>
                <a:lnTo>
                  <a:pt x="0" y="6345637"/>
                </a:lnTo>
                <a:lnTo>
                  <a:pt x="0" y="0"/>
                </a:lnTo>
                <a:close/>
              </a:path>
            </a:pathLst>
          </a:custGeom>
          <a:blipFill>
            <a:blip r:embed="rId4"/>
            <a:stretch>
              <a:fillRect l="0" t="-9511" r="-14620" b="0"/>
            </a:stretch>
          </a:blipFill>
        </p:spPr>
      </p:sp>
      <p:sp>
        <p:nvSpPr>
          <p:cNvPr name="TextBox 5" id="5"/>
          <p:cNvSpPr txBox="true"/>
          <p:nvPr/>
        </p:nvSpPr>
        <p:spPr>
          <a:xfrm rot="0">
            <a:off x="2149907" y="6936451"/>
            <a:ext cx="13988186" cy="2465164"/>
          </a:xfrm>
          <a:prstGeom prst="rect">
            <a:avLst/>
          </a:prstGeom>
        </p:spPr>
        <p:txBody>
          <a:bodyPr anchor="t" rtlCol="false" tIns="0" lIns="0" bIns="0" rIns="0">
            <a:spAutoFit/>
          </a:bodyPr>
          <a:lstStyle/>
          <a:p>
            <a:pPr>
              <a:lnSpc>
                <a:spcPts val="2828"/>
              </a:lnSpc>
            </a:pPr>
            <a:r>
              <a:rPr lang="en-US" sz="2095" spc="125" u="sng">
                <a:solidFill>
                  <a:srgbClr val="000000"/>
                </a:solidFill>
                <a:latin typeface="DM Sans Bold"/>
              </a:rPr>
              <a:t>Observation: </a:t>
            </a:r>
            <a:r>
              <a:rPr lang="en-US" sz="2095" spc="125">
                <a:solidFill>
                  <a:srgbClr val="000000"/>
                </a:solidFill>
                <a:latin typeface="DM Sans"/>
              </a:rPr>
              <a:t>The bar plot indicates a clear correlation between the number of products held by customers and their likelihood to churn. Churn rates decrease as the number of products per customer increases.</a:t>
            </a:r>
          </a:p>
          <a:p>
            <a:pPr>
              <a:lnSpc>
                <a:spcPts val="2828"/>
              </a:lnSpc>
            </a:pPr>
            <a:r>
              <a:rPr lang="en-US" sz="2095" spc="125" u="sng">
                <a:solidFill>
                  <a:srgbClr val="000000"/>
                </a:solidFill>
                <a:latin typeface="DM Sans Bold"/>
              </a:rPr>
              <a:t>Implication: </a:t>
            </a:r>
            <a:r>
              <a:rPr lang="en-US" sz="2095" spc="125">
                <a:solidFill>
                  <a:srgbClr val="000000"/>
                </a:solidFill>
                <a:latin typeface="DM Sans"/>
              </a:rPr>
              <a:t>To mitigate churn, businesses should focus on cross-selling and upselling strategies to encourage customers to hold multiple products. Additionally, addressing any pain points associated with specific product combinations can help improve overall customer retention rates.</a:t>
            </a:r>
          </a:p>
          <a:p>
            <a:pPr marL="0" indent="0" lvl="0">
              <a:lnSpc>
                <a:spcPts val="282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137456" y="95250"/>
            <a:ext cx="10378912" cy="6882968"/>
          </a:xfrm>
          <a:custGeom>
            <a:avLst/>
            <a:gdLst/>
            <a:ahLst/>
            <a:cxnLst/>
            <a:rect r="r" b="b" t="t" l="l"/>
            <a:pathLst>
              <a:path h="6882968" w="10378912">
                <a:moveTo>
                  <a:pt x="0" y="0"/>
                </a:moveTo>
                <a:lnTo>
                  <a:pt x="10378912" y="0"/>
                </a:lnTo>
                <a:lnTo>
                  <a:pt x="10378912" y="6882968"/>
                </a:lnTo>
                <a:lnTo>
                  <a:pt x="0" y="6882968"/>
                </a:lnTo>
                <a:lnTo>
                  <a:pt x="0" y="0"/>
                </a:lnTo>
                <a:close/>
              </a:path>
            </a:pathLst>
          </a:custGeom>
          <a:blipFill>
            <a:blip r:embed="rId3"/>
            <a:stretch>
              <a:fillRect l="0" t="0" r="-2997" b="0"/>
            </a:stretch>
          </a:blipFill>
        </p:spPr>
      </p:sp>
      <p:sp>
        <p:nvSpPr>
          <p:cNvPr name="TextBox 4" id="4"/>
          <p:cNvSpPr txBox="true"/>
          <p:nvPr/>
        </p:nvSpPr>
        <p:spPr>
          <a:xfrm rot="0">
            <a:off x="802116" y="7189376"/>
            <a:ext cx="17139311" cy="2907124"/>
          </a:xfrm>
          <a:prstGeom prst="rect">
            <a:avLst/>
          </a:prstGeom>
        </p:spPr>
        <p:txBody>
          <a:bodyPr anchor="t" rtlCol="false" tIns="0" lIns="0" bIns="0" rIns="0">
            <a:spAutoFit/>
          </a:bodyPr>
          <a:lstStyle/>
          <a:p>
            <a:pPr>
              <a:lnSpc>
                <a:spcPts val="2558"/>
              </a:lnSpc>
            </a:pPr>
            <a:r>
              <a:rPr lang="en-US" sz="1895" spc="113" u="sng">
                <a:solidFill>
                  <a:srgbClr val="000000"/>
                </a:solidFill>
                <a:latin typeface="DM Sans Bold"/>
              </a:rPr>
              <a:t>Observations:</a:t>
            </a:r>
          </a:p>
          <a:p>
            <a:pPr>
              <a:lnSpc>
                <a:spcPts val="2558"/>
              </a:lnSpc>
            </a:pPr>
            <a:r>
              <a:rPr lang="en-US" sz="1895" spc="113">
                <a:solidFill>
                  <a:srgbClr val="000000"/>
                </a:solidFill>
                <a:latin typeface="DM Sans"/>
              </a:rPr>
              <a:t>Gender Disparity: The bar plot illustrates that across all three countries (Spain, France, Germany), Females exhibit a higher proportion of churn compared to males. This suggests a gender disparity in churn behavior, with females being more likely to exit the service.</a:t>
            </a:r>
          </a:p>
          <a:p>
            <a:pPr>
              <a:lnSpc>
                <a:spcPts val="2558"/>
              </a:lnSpc>
            </a:pPr>
          </a:p>
          <a:p>
            <a:pPr>
              <a:lnSpc>
                <a:spcPts val="2558"/>
              </a:lnSpc>
            </a:pPr>
            <a:r>
              <a:rPr lang="en-US" sz="1895" spc="113" u="sng">
                <a:solidFill>
                  <a:srgbClr val="000000"/>
                </a:solidFill>
                <a:latin typeface="DM Sans Bold"/>
              </a:rPr>
              <a:t>Implications:</a:t>
            </a:r>
          </a:p>
          <a:p>
            <a:pPr>
              <a:lnSpc>
                <a:spcPts val="2558"/>
              </a:lnSpc>
            </a:pPr>
            <a:r>
              <a:rPr lang="en-US" sz="1895" spc="113">
                <a:solidFill>
                  <a:srgbClr val="000000"/>
                </a:solidFill>
                <a:latin typeface="DM Sans"/>
              </a:rPr>
              <a:t>Gender-Sensitive Retention Strategies: Recognizing the gender disparity in churn rates underscores the importance of implementing gender-sensitive retention strategies. Tailoring retention efforts to address male customers' specific needs and preferences may be particularly crucial in mitigating churn.</a:t>
            </a:r>
          </a:p>
          <a:p>
            <a:pPr marL="0" indent="0" lvl="0">
              <a:lnSpc>
                <a:spcPts val="255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DAGB1FVmWMI</dc:identifier>
  <dcterms:modified xsi:type="dcterms:W3CDTF">2011-08-01T06:04:30Z</dcterms:modified>
  <cp:revision>1</cp:revision>
  <dc:title>Presented by Group Insights</dc:title>
</cp:coreProperties>
</file>